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5"/>
  </p:notesMasterIdLst>
  <p:sldIdLst>
    <p:sldId id="256" r:id="rId2"/>
    <p:sldId id="263" r:id="rId3"/>
    <p:sldId id="272" r:id="rId4"/>
    <p:sldId id="264" r:id="rId5"/>
    <p:sldId id="290" r:id="rId6"/>
    <p:sldId id="291" r:id="rId7"/>
    <p:sldId id="292" r:id="rId8"/>
    <p:sldId id="293" r:id="rId9"/>
    <p:sldId id="273" r:id="rId10"/>
    <p:sldId id="274" r:id="rId11"/>
    <p:sldId id="275" r:id="rId12"/>
    <p:sldId id="276" r:id="rId13"/>
    <p:sldId id="277" r:id="rId14"/>
    <p:sldId id="278" r:id="rId15"/>
    <p:sldId id="288" r:id="rId16"/>
    <p:sldId id="279" r:id="rId17"/>
    <p:sldId id="295" r:id="rId18"/>
    <p:sldId id="296" r:id="rId19"/>
    <p:sldId id="297" r:id="rId20"/>
    <p:sldId id="298" r:id="rId21"/>
    <p:sldId id="287" r:id="rId22"/>
    <p:sldId id="299" r:id="rId23"/>
    <p:sldId id="301" r:id="rId24"/>
    <p:sldId id="268" r:id="rId25"/>
    <p:sldId id="281" r:id="rId26"/>
    <p:sldId id="284" r:id="rId27"/>
    <p:sldId id="286" r:id="rId28"/>
    <p:sldId id="285" r:id="rId29"/>
    <p:sldId id="303" r:id="rId30"/>
    <p:sldId id="304" r:id="rId31"/>
    <p:sldId id="305" r:id="rId32"/>
    <p:sldId id="270" r:id="rId33"/>
    <p:sldId id="306" r:id="rId3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D05"/>
    <a:srgbClr val="000000"/>
    <a:srgbClr val="00AEEF"/>
    <a:srgbClr val="0072B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25" autoAdjust="0"/>
    <p:restoredTop sz="94660"/>
  </p:normalViewPr>
  <p:slideViewPr>
    <p:cSldViewPr snapToGrid="0">
      <p:cViewPr varScale="1">
        <p:scale>
          <a:sx n="138" d="100"/>
          <a:sy n="138" d="100"/>
        </p:scale>
        <p:origin x="180" y="7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99" d="100"/>
          <a:sy n="99" d="100"/>
        </p:scale>
        <p:origin x="3570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C40CFE2-A948-4E0F-AF8D-FF18CDA4B02E}" type="doc">
      <dgm:prSet loTypeId="urn:microsoft.com/office/officeart/2005/8/layout/hProcess9" loCatId="process" qsTypeId="urn:microsoft.com/office/officeart/2005/8/quickstyle/3d7" qsCatId="3D" csTypeId="urn:microsoft.com/office/officeart/2005/8/colors/accent2_2" csCatId="accent2" phldr="1"/>
      <dgm:spPr/>
    </dgm:pt>
    <dgm:pt modelId="{F56775F4-3029-49DA-B51E-73E7F9BCED89}">
      <dgm:prSet phldrT="[Text]" custT="1"/>
      <dgm:spPr>
        <a:solidFill>
          <a:srgbClr val="FFCD05"/>
        </a:solidFill>
      </dgm:spPr>
      <dgm:t>
        <a:bodyPr/>
        <a:lstStyle/>
        <a:p>
          <a:r>
            <a:rPr lang="hr-HR" sz="2000" dirty="0"/>
            <a:t>ESI </a:t>
          </a:r>
        </a:p>
        <a:p>
          <a:r>
            <a:rPr lang="hr-HR" sz="2000" dirty="0"/>
            <a:t>10,7 </a:t>
          </a:r>
          <a:r>
            <a:rPr lang="hr-HR" sz="2000" dirty="0" err="1"/>
            <a:t>mldr</a:t>
          </a:r>
          <a:r>
            <a:rPr lang="hr-HR" sz="2000" dirty="0"/>
            <a:t>. EUR</a:t>
          </a:r>
        </a:p>
      </dgm:t>
    </dgm:pt>
    <dgm:pt modelId="{61897095-BD6A-4206-8BDF-23B05286713F}" type="parTrans" cxnId="{25A3A892-350C-40A7-9E2F-D64AE8AE6DD5}">
      <dgm:prSet/>
      <dgm:spPr/>
      <dgm:t>
        <a:bodyPr/>
        <a:lstStyle/>
        <a:p>
          <a:endParaRPr lang="hr-HR" sz="2000"/>
        </a:p>
      </dgm:t>
    </dgm:pt>
    <dgm:pt modelId="{E1EE44A3-77A1-4822-BEA2-F1F365B45BCF}" type="sibTrans" cxnId="{25A3A892-350C-40A7-9E2F-D64AE8AE6DD5}">
      <dgm:prSet/>
      <dgm:spPr/>
      <dgm:t>
        <a:bodyPr/>
        <a:lstStyle/>
        <a:p>
          <a:endParaRPr lang="hr-HR" sz="2000"/>
        </a:p>
      </dgm:t>
    </dgm:pt>
    <dgm:pt modelId="{A1207293-8B11-45C8-86F4-F8BFCDBD8B2F}">
      <dgm:prSet phldrT="[Text]" custT="1"/>
      <dgm:spPr>
        <a:solidFill>
          <a:srgbClr val="FFCD05"/>
        </a:solidFill>
      </dgm:spPr>
      <dgm:t>
        <a:bodyPr/>
        <a:lstStyle/>
        <a:p>
          <a:r>
            <a:rPr lang="hr-HR" sz="2000" dirty="0"/>
            <a:t>OPKK 2014-2020</a:t>
          </a:r>
        </a:p>
        <a:p>
          <a:r>
            <a:rPr lang="hr-HR" sz="2000" dirty="0"/>
            <a:t>8,1 </a:t>
          </a:r>
          <a:r>
            <a:rPr lang="hr-HR" sz="2000" dirty="0" err="1"/>
            <a:t>mldr</a:t>
          </a:r>
          <a:r>
            <a:rPr lang="hr-HR" sz="2000" dirty="0"/>
            <a:t>. EUR</a:t>
          </a:r>
        </a:p>
      </dgm:t>
    </dgm:pt>
    <dgm:pt modelId="{99FC39F0-0366-4414-A5E4-B1CABCF6B8D8}" type="parTrans" cxnId="{27BA88F5-2ECE-45EF-A25C-DF98038BE4DD}">
      <dgm:prSet/>
      <dgm:spPr/>
      <dgm:t>
        <a:bodyPr/>
        <a:lstStyle/>
        <a:p>
          <a:endParaRPr lang="hr-HR" sz="2000"/>
        </a:p>
      </dgm:t>
    </dgm:pt>
    <dgm:pt modelId="{91EFD996-444C-4339-918D-539CE3316E1F}" type="sibTrans" cxnId="{27BA88F5-2ECE-45EF-A25C-DF98038BE4DD}">
      <dgm:prSet/>
      <dgm:spPr/>
      <dgm:t>
        <a:bodyPr/>
        <a:lstStyle/>
        <a:p>
          <a:endParaRPr lang="hr-HR" sz="2000"/>
        </a:p>
      </dgm:t>
    </dgm:pt>
    <dgm:pt modelId="{C0F6E3D3-28C3-425D-A0DA-2D271D03C373}">
      <dgm:prSet custT="1"/>
      <dgm:spPr>
        <a:solidFill>
          <a:srgbClr val="FFCD05"/>
        </a:solidFill>
      </dgm:spPr>
      <dgm:t>
        <a:bodyPr/>
        <a:lstStyle/>
        <a:p>
          <a:r>
            <a:rPr lang="hr-HR" sz="2000" dirty="0"/>
            <a:t>Poduzetništvo</a:t>
          </a:r>
        </a:p>
        <a:p>
          <a:r>
            <a:rPr lang="hr-HR" sz="2000" dirty="0"/>
            <a:t>978 </a:t>
          </a:r>
          <a:r>
            <a:rPr lang="hr-HR" sz="2000" dirty="0" err="1"/>
            <a:t>mil</a:t>
          </a:r>
          <a:r>
            <a:rPr lang="hr-HR" sz="2000" dirty="0"/>
            <a:t>. EUR</a:t>
          </a:r>
        </a:p>
      </dgm:t>
    </dgm:pt>
    <dgm:pt modelId="{659AB0E5-A23D-488D-B749-38918FCB21B5}" type="parTrans" cxnId="{AC0BB3E2-E9FA-4472-B474-FD71B1BEC557}">
      <dgm:prSet/>
      <dgm:spPr/>
      <dgm:t>
        <a:bodyPr/>
        <a:lstStyle/>
        <a:p>
          <a:endParaRPr lang="hr-HR" sz="2000"/>
        </a:p>
      </dgm:t>
    </dgm:pt>
    <dgm:pt modelId="{8C8A1D7C-D916-4734-A2B0-86778C1B1C1D}" type="sibTrans" cxnId="{AC0BB3E2-E9FA-4472-B474-FD71B1BEC557}">
      <dgm:prSet/>
      <dgm:spPr/>
      <dgm:t>
        <a:bodyPr/>
        <a:lstStyle/>
        <a:p>
          <a:endParaRPr lang="hr-HR" sz="2000"/>
        </a:p>
      </dgm:t>
    </dgm:pt>
    <dgm:pt modelId="{85A3811F-A989-4945-9DAA-2996C5B4722A}" type="pres">
      <dgm:prSet presAssocID="{EC40CFE2-A948-4E0F-AF8D-FF18CDA4B02E}" presName="CompostProcess" presStyleCnt="0">
        <dgm:presLayoutVars>
          <dgm:dir/>
          <dgm:resizeHandles val="exact"/>
        </dgm:presLayoutVars>
      </dgm:prSet>
      <dgm:spPr/>
    </dgm:pt>
    <dgm:pt modelId="{4F7716FB-DD74-4BB1-B065-77BB55499A1E}" type="pres">
      <dgm:prSet presAssocID="{EC40CFE2-A948-4E0F-AF8D-FF18CDA4B02E}" presName="arrow" presStyleLbl="bgShp" presStyleIdx="0" presStyleCnt="1" custLinFactNeighborX="-2567"/>
      <dgm:spPr/>
    </dgm:pt>
    <dgm:pt modelId="{5ED74B76-9F1A-48A4-866E-E74C57C3BCA5}" type="pres">
      <dgm:prSet presAssocID="{EC40CFE2-A948-4E0F-AF8D-FF18CDA4B02E}" presName="linearProcess" presStyleCnt="0"/>
      <dgm:spPr/>
    </dgm:pt>
    <dgm:pt modelId="{4803430C-9DB2-44D2-8C99-6587E0C19F73}" type="pres">
      <dgm:prSet presAssocID="{F56775F4-3029-49DA-B51E-73E7F9BCED89}" presName="textNode" presStyleLbl="node1" presStyleIdx="0" presStyleCnt="3">
        <dgm:presLayoutVars>
          <dgm:bulletEnabled val="1"/>
        </dgm:presLayoutVars>
      </dgm:prSet>
      <dgm:spPr/>
    </dgm:pt>
    <dgm:pt modelId="{53934823-EF35-4D3B-A610-A8DCD5412930}" type="pres">
      <dgm:prSet presAssocID="{E1EE44A3-77A1-4822-BEA2-F1F365B45BCF}" presName="sibTrans" presStyleCnt="0"/>
      <dgm:spPr/>
    </dgm:pt>
    <dgm:pt modelId="{5C1C174A-467D-4CD0-8A11-AA837F1CC36C}" type="pres">
      <dgm:prSet presAssocID="{A1207293-8B11-45C8-86F4-F8BFCDBD8B2F}" presName="textNode" presStyleLbl="node1" presStyleIdx="1" presStyleCnt="3">
        <dgm:presLayoutVars>
          <dgm:bulletEnabled val="1"/>
        </dgm:presLayoutVars>
      </dgm:prSet>
      <dgm:spPr/>
    </dgm:pt>
    <dgm:pt modelId="{752D654E-8FB2-4AF4-8391-FCC922FED335}" type="pres">
      <dgm:prSet presAssocID="{91EFD996-444C-4339-918D-539CE3316E1F}" presName="sibTrans" presStyleCnt="0"/>
      <dgm:spPr/>
    </dgm:pt>
    <dgm:pt modelId="{4CD289AA-6D1C-4647-9C08-213AA111CB13}" type="pres">
      <dgm:prSet presAssocID="{C0F6E3D3-28C3-425D-A0DA-2D271D03C373}" presName="textNode" presStyleLbl="node1" presStyleIdx="2" presStyleCnt="3">
        <dgm:presLayoutVars>
          <dgm:bulletEnabled val="1"/>
        </dgm:presLayoutVars>
      </dgm:prSet>
      <dgm:spPr/>
    </dgm:pt>
  </dgm:ptLst>
  <dgm:cxnLst>
    <dgm:cxn modelId="{6B4AA31F-6287-4C69-BB03-0B94C2292786}" type="presOf" srcId="{A1207293-8B11-45C8-86F4-F8BFCDBD8B2F}" destId="{5C1C174A-467D-4CD0-8A11-AA837F1CC36C}" srcOrd="0" destOrd="0" presId="urn:microsoft.com/office/officeart/2005/8/layout/hProcess9"/>
    <dgm:cxn modelId="{47617359-3805-4948-A4F9-6012B844B1DA}" type="presOf" srcId="{C0F6E3D3-28C3-425D-A0DA-2D271D03C373}" destId="{4CD289AA-6D1C-4647-9C08-213AA111CB13}" srcOrd="0" destOrd="0" presId="urn:microsoft.com/office/officeart/2005/8/layout/hProcess9"/>
    <dgm:cxn modelId="{25A3A892-350C-40A7-9E2F-D64AE8AE6DD5}" srcId="{EC40CFE2-A948-4E0F-AF8D-FF18CDA4B02E}" destId="{F56775F4-3029-49DA-B51E-73E7F9BCED89}" srcOrd="0" destOrd="0" parTransId="{61897095-BD6A-4206-8BDF-23B05286713F}" sibTransId="{E1EE44A3-77A1-4822-BEA2-F1F365B45BCF}"/>
    <dgm:cxn modelId="{CD4A68A6-11C4-4A64-BF88-3C34B9CD976A}" type="presOf" srcId="{F56775F4-3029-49DA-B51E-73E7F9BCED89}" destId="{4803430C-9DB2-44D2-8C99-6587E0C19F73}" srcOrd="0" destOrd="0" presId="urn:microsoft.com/office/officeart/2005/8/layout/hProcess9"/>
    <dgm:cxn modelId="{AC0BB3E2-E9FA-4472-B474-FD71B1BEC557}" srcId="{EC40CFE2-A948-4E0F-AF8D-FF18CDA4B02E}" destId="{C0F6E3D3-28C3-425D-A0DA-2D271D03C373}" srcOrd="2" destOrd="0" parTransId="{659AB0E5-A23D-488D-B749-38918FCB21B5}" sibTransId="{8C8A1D7C-D916-4734-A2B0-86778C1B1C1D}"/>
    <dgm:cxn modelId="{18A06FF0-A2FD-4D04-8F8A-4A873E9EC072}" type="presOf" srcId="{EC40CFE2-A948-4E0F-AF8D-FF18CDA4B02E}" destId="{85A3811F-A989-4945-9DAA-2996C5B4722A}" srcOrd="0" destOrd="0" presId="urn:microsoft.com/office/officeart/2005/8/layout/hProcess9"/>
    <dgm:cxn modelId="{27BA88F5-2ECE-45EF-A25C-DF98038BE4DD}" srcId="{EC40CFE2-A948-4E0F-AF8D-FF18CDA4B02E}" destId="{A1207293-8B11-45C8-86F4-F8BFCDBD8B2F}" srcOrd="1" destOrd="0" parTransId="{99FC39F0-0366-4414-A5E4-B1CABCF6B8D8}" sibTransId="{91EFD996-444C-4339-918D-539CE3316E1F}"/>
    <dgm:cxn modelId="{6200FE9E-4EB1-49F9-8AF9-1FA756729FD3}" type="presParOf" srcId="{85A3811F-A989-4945-9DAA-2996C5B4722A}" destId="{4F7716FB-DD74-4BB1-B065-77BB55499A1E}" srcOrd="0" destOrd="0" presId="urn:microsoft.com/office/officeart/2005/8/layout/hProcess9"/>
    <dgm:cxn modelId="{78E7228D-CBAC-41E6-9E85-A1B5C87EEFD4}" type="presParOf" srcId="{85A3811F-A989-4945-9DAA-2996C5B4722A}" destId="{5ED74B76-9F1A-48A4-866E-E74C57C3BCA5}" srcOrd="1" destOrd="0" presId="urn:microsoft.com/office/officeart/2005/8/layout/hProcess9"/>
    <dgm:cxn modelId="{F86E8692-4D8D-402C-BCE4-10038C30B137}" type="presParOf" srcId="{5ED74B76-9F1A-48A4-866E-E74C57C3BCA5}" destId="{4803430C-9DB2-44D2-8C99-6587E0C19F73}" srcOrd="0" destOrd="0" presId="urn:microsoft.com/office/officeart/2005/8/layout/hProcess9"/>
    <dgm:cxn modelId="{ADBB08DD-1201-4132-98FD-777538587FC4}" type="presParOf" srcId="{5ED74B76-9F1A-48A4-866E-E74C57C3BCA5}" destId="{53934823-EF35-4D3B-A610-A8DCD5412930}" srcOrd="1" destOrd="0" presId="urn:microsoft.com/office/officeart/2005/8/layout/hProcess9"/>
    <dgm:cxn modelId="{1C043720-A9E1-4DAA-A2FA-E90F4B115BD5}" type="presParOf" srcId="{5ED74B76-9F1A-48A4-866E-E74C57C3BCA5}" destId="{5C1C174A-467D-4CD0-8A11-AA837F1CC36C}" srcOrd="2" destOrd="0" presId="urn:microsoft.com/office/officeart/2005/8/layout/hProcess9"/>
    <dgm:cxn modelId="{6BDE5CC2-582A-4319-95D9-2F32656301BA}" type="presParOf" srcId="{5ED74B76-9F1A-48A4-866E-E74C57C3BCA5}" destId="{752D654E-8FB2-4AF4-8391-FCC922FED335}" srcOrd="3" destOrd="0" presId="urn:microsoft.com/office/officeart/2005/8/layout/hProcess9"/>
    <dgm:cxn modelId="{54C7DCA3-7931-4F83-A92B-FB89AB9A66F3}" type="presParOf" srcId="{5ED74B76-9F1A-48A4-866E-E74C57C3BCA5}" destId="{4CD289AA-6D1C-4647-9C08-213AA111CB13}" srcOrd="4" destOrd="0" presId="urn:microsoft.com/office/officeart/2005/8/layout/hProcess9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C40CFE2-A948-4E0F-AF8D-FF18CDA4B02E}" type="doc">
      <dgm:prSet loTypeId="urn:microsoft.com/office/officeart/2005/8/layout/hProcess9" loCatId="process" qsTypeId="urn:microsoft.com/office/officeart/2005/8/quickstyle/3d7" qsCatId="3D" csTypeId="urn:microsoft.com/office/officeart/2005/8/colors/accent2_3" csCatId="accent2" phldr="1"/>
      <dgm:spPr/>
    </dgm:pt>
    <dgm:pt modelId="{F56775F4-3029-49DA-B51E-73E7F9BCED89}">
      <dgm:prSet phldrT="[Text]" custT="1"/>
      <dgm:spPr>
        <a:solidFill>
          <a:srgbClr val="FFCD05"/>
        </a:solidFill>
      </dgm:spPr>
      <dgm:t>
        <a:bodyPr/>
        <a:lstStyle/>
        <a:p>
          <a:r>
            <a:rPr lang="hr-HR" sz="2000" dirty="0"/>
            <a:t>28 NATJEČAJA</a:t>
          </a:r>
        </a:p>
      </dgm:t>
    </dgm:pt>
    <dgm:pt modelId="{61897095-BD6A-4206-8BDF-23B05286713F}" type="parTrans" cxnId="{25A3A892-350C-40A7-9E2F-D64AE8AE6DD5}">
      <dgm:prSet/>
      <dgm:spPr/>
      <dgm:t>
        <a:bodyPr/>
        <a:lstStyle/>
        <a:p>
          <a:endParaRPr lang="hr-HR" sz="2000"/>
        </a:p>
      </dgm:t>
    </dgm:pt>
    <dgm:pt modelId="{E1EE44A3-77A1-4822-BEA2-F1F365B45BCF}" type="sibTrans" cxnId="{25A3A892-350C-40A7-9E2F-D64AE8AE6DD5}">
      <dgm:prSet/>
      <dgm:spPr/>
      <dgm:t>
        <a:bodyPr/>
        <a:lstStyle/>
        <a:p>
          <a:endParaRPr lang="hr-HR" sz="2000"/>
        </a:p>
      </dgm:t>
    </dgm:pt>
    <dgm:pt modelId="{A1207293-8B11-45C8-86F4-F8BFCDBD8B2F}">
      <dgm:prSet phldrT="[Text]" custT="1"/>
      <dgm:spPr>
        <a:solidFill>
          <a:srgbClr val="FFCD05"/>
        </a:solidFill>
      </dgm:spPr>
      <dgm:t>
        <a:bodyPr/>
        <a:lstStyle/>
        <a:p>
          <a:r>
            <a:rPr lang="hr-HR" sz="2000" dirty="0"/>
            <a:t>1,9 </a:t>
          </a:r>
          <a:r>
            <a:rPr lang="hr-HR" sz="2000" dirty="0" err="1"/>
            <a:t>mlrd</a:t>
          </a:r>
          <a:r>
            <a:rPr lang="hr-HR" sz="2000" dirty="0"/>
            <a:t> EUR PRIHVATLJIVIH TROŠKOVA</a:t>
          </a:r>
        </a:p>
      </dgm:t>
    </dgm:pt>
    <dgm:pt modelId="{99FC39F0-0366-4414-A5E4-B1CABCF6B8D8}" type="parTrans" cxnId="{27BA88F5-2ECE-45EF-A25C-DF98038BE4DD}">
      <dgm:prSet/>
      <dgm:spPr/>
      <dgm:t>
        <a:bodyPr/>
        <a:lstStyle/>
        <a:p>
          <a:endParaRPr lang="hr-HR" sz="2000"/>
        </a:p>
      </dgm:t>
    </dgm:pt>
    <dgm:pt modelId="{91EFD996-444C-4339-918D-539CE3316E1F}" type="sibTrans" cxnId="{27BA88F5-2ECE-45EF-A25C-DF98038BE4DD}">
      <dgm:prSet/>
      <dgm:spPr/>
      <dgm:t>
        <a:bodyPr/>
        <a:lstStyle/>
        <a:p>
          <a:endParaRPr lang="hr-HR" sz="2000"/>
        </a:p>
      </dgm:t>
    </dgm:pt>
    <dgm:pt modelId="{EDE60164-7B78-4988-9034-B188202D0334}">
      <dgm:prSet custT="1"/>
      <dgm:spPr>
        <a:solidFill>
          <a:srgbClr val="FFCD05"/>
        </a:solidFill>
      </dgm:spPr>
      <dgm:t>
        <a:bodyPr/>
        <a:lstStyle/>
        <a:p>
          <a:r>
            <a:rPr lang="pt-BR" sz="2000" dirty="0"/>
            <a:t>978</a:t>
          </a:r>
          <a:r>
            <a:rPr lang="hr-HR" sz="2000" dirty="0"/>
            <a:t>,4</a:t>
          </a:r>
          <a:r>
            <a:rPr lang="pt-BR" sz="2000" dirty="0"/>
            <a:t> </a:t>
          </a:r>
          <a:r>
            <a:rPr lang="hr-HR" sz="2000" dirty="0" err="1"/>
            <a:t>mil</a:t>
          </a:r>
          <a:r>
            <a:rPr lang="pt-BR" sz="2000" dirty="0"/>
            <a:t> EUR EU POTPORE</a:t>
          </a:r>
          <a:r>
            <a:rPr lang="hr-HR" sz="2000" dirty="0"/>
            <a:t> </a:t>
          </a:r>
        </a:p>
      </dgm:t>
    </dgm:pt>
    <dgm:pt modelId="{76F857C8-C168-4684-BE04-A0545A1FFC39}" type="parTrans" cxnId="{53AE9792-A7F6-4448-B409-62BBBD80A026}">
      <dgm:prSet/>
      <dgm:spPr/>
      <dgm:t>
        <a:bodyPr/>
        <a:lstStyle/>
        <a:p>
          <a:endParaRPr lang="hr-HR" sz="2000"/>
        </a:p>
      </dgm:t>
    </dgm:pt>
    <dgm:pt modelId="{FA7D34B1-D07C-4D80-85BD-ACBB666A418D}" type="sibTrans" cxnId="{53AE9792-A7F6-4448-B409-62BBBD80A026}">
      <dgm:prSet/>
      <dgm:spPr/>
      <dgm:t>
        <a:bodyPr/>
        <a:lstStyle/>
        <a:p>
          <a:endParaRPr lang="hr-HR" sz="2000"/>
        </a:p>
      </dgm:t>
    </dgm:pt>
    <dgm:pt modelId="{C0F6E3D3-28C3-425D-A0DA-2D271D03C373}">
      <dgm:prSet custT="1"/>
      <dgm:spPr>
        <a:solidFill>
          <a:srgbClr val="FFCD05"/>
        </a:solidFill>
      </dgm:spPr>
      <dgm:t>
        <a:bodyPr/>
        <a:lstStyle/>
        <a:p>
          <a:r>
            <a:rPr lang="hr-HR" sz="2000" dirty="0"/>
            <a:t>5.423 UGOVORA</a:t>
          </a:r>
        </a:p>
      </dgm:t>
    </dgm:pt>
    <dgm:pt modelId="{659AB0E5-A23D-488D-B749-38918FCB21B5}" type="parTrans" cxnId="{AC0BB3E2-E9FA-4472-B474-FD71B1BEC557}">
      <dgm:prSet/>
      <dgm:spPr/>
      <dgm:t>
        <a:bodyPr/>
        <a:lstStyle/>
        <a:p>
          <a:endParaRPr lang="hr-HR" sz="2000"/>
        </a:p>
      </dgm:t>
    </dgm:pt>
    <dgm:pt modelId="{8C8A1D7C-D916-4734-A2B0-86778C1B1C1D}" type="sibTrans" cxnId="{AC0BB3E2-E9FA-4472-B474-FD71B1BEC557}">
      <dgm:prSet/>
      <dgm:spPr/>
      <dgm:t>
        <a:bodyPr/>
        <a:lstStyle/>
        <a:p>
          <a:endParaRPr lang="hr-HR" sz="2000"/>
        </a:p>
      </dgm:t>
    </dgm:pt>
    <dgm:pt modelId="{85A3811F-A989-4945-9DAA-2996C5B4722A}" type="pres">
      <dgm:prSet presAssocID="{EC40CFE2-A948-4E0F-AF8D-FF18CDA4B02E}" presName="CompostProcess" presStyleCnt="0">
        <dgm:presLayoutVars>
          <dgm:dir/>
          <dgm:resizeHandles val="exact"/>
        </dgm:presLayoutVars>
      </dgm:prSet>
      <dgm:spPr/>
    </dgm:pt>
    <dgm:pt modelId="{4F7716FB-DD74-4BB1-B065-77BB55499A1E}" type="pres">
      <dgm:prSet presAssocID="{EC40CFE2-A948-4E0F-AF8D-FF18CDA4B02E}" presName="arrow" presStyleLbl="bgShp" presStyleIdx="0" presStyleCnt="1"/>
      <dgm:spPr/>
    </dgm:pt>
    <dgm:pt modelId="{5ED74B76-9F1A-48A4-866E-E74C57C3BCA5}" type="pres">
      <dgm:prSet presAssocID="{EC40CFE2-A948-4E0F-AF8D-FF18CDA4B02E}" presName="linearProcess" presStyleCnt="0"/>
      <dgm:spPr/>
    </dgm:pt>
    <dgm:pt modelId="{4803430C-9DB2-44D2-8C99-6587E0C19F73}" type="pres">
      <dgm:prSet presAssocID="{F56775F4-3029-49DA-B51E-73E7F9BCED89}" presName="textNode" presStyleLbl="node1" presStyleIdx="0" presStyleCnt="4">
        <dgm:presLayoutVars>
          <dgm:bulletEnabled val="1"/>
        </dgm:presLayoutVars>
      </dgm:prSet>
      <dgm:spPr/>
    </dgm:pt>
    <dgm:pt modelId="{53934823-EF35-4D3B-A610-A8DCD5412930}" type="pres">
      <dgm:prSet presAssocID="{E1EE44A3-77A1-4822-BEA2-F1F365B45BCF}" presName="sibTrans" presStyleCnt="0"/>
      <dgm:spPr/>
    </dgm:pt>
    <dgm:pt modelId="{5C1C174A-467D-4CD0-8A11-AA837F1CC36C}" type="pres">
      <dgm:prSet presAssocID="{A1207293-8B11-45C8-86F4-F8BFCDBD8B2F}" presName="textNode" presStyleLbl="node1" presStyleIdx="1" presStyleCnt="4">
        <dgm:presLayoutVars>
          <dgm:bulletEnabled val="1"/>
        </dgm:presLayoutVars>
      </dgm:prSet>
      <dgm:spPr/>
    </dgm:pt>
    <dgm:pt modelId="{752D654E-8FB2-4AF4-8391-FCC922FED335}" type="pres">
      <dgm:prSet presAssocID="{91EFD996-444C-4339-918D-539CE3316E1F}" presName="sibTrans" presStyleCnt="0"/>
      <dgm:spPr/>
    </dgm:pt>
    <dgm:pt modelId="{4CD289AA-6D1C-4647-9C08-213AA111CB13}" type="pres">
      <dgm:prSet presAssocID="{C0F6E3D3-28C3-425D-A0DA-2D271D03C373}" presName="textNode" presStyleLbl="node1" presStyleIdx="2" presStyleCnt="4">
        <dgm:presLayoutVars>
          <dgm:bulletEnabled val="1"/>
        </dgm:presLayoutVars>
      </dgm:prSet>
      <dgm:spPr/>
    </dgm:pt>
    <dgm:pt modelId="{E33BCBFF-36AC-4CC7-83AD-DBE3B2813709}" type="pres">
      <dgm:prSet presAssocID="{8C8A1D7C-D916-4734-A2B0-86778C1B1C1D}" presName="sibTrans" presStyleCnt="0"/>
      <dgm:spPr/>
    </dgm:pt>
    <dgm:pt modelId="{11B7D45D-2370-4270-B0C0-90AE3FA3CD75}" type="pres">
      <dgm:prSet presAssocID="{EDE60164-7B78-4988-9034-B188202D0334}" presName="textNode" presStyleLbl="node1" presStyleIdx="3" presStyleCnt="4">
        <dgm:presLayoutVars>
          <dgm:bulletEnabled val="1"/>
        </dgm:presLayoutVars>
      </dgm:prSet>
      <dgm:spPr/>
    </dgm:pt>
  </dgm:ptLst>
  <dgm:cxnLst>
    <dgm:cxn modelId="{6B4AA31F-6287-4C69-BB03-0B94C2292786}" type="presOf" srcId="{A1207293-8B11-45C8-86F4-F8BFCDBD8B2F}" destId="{5C1C174A-467D-4CD0-8A11-AA837F1CC36C}" srcOrd="0" destOrd="0" presId="urn:microsoft.com/office/officeart/2005/8/layout/hProcess9"/>
    <dgm:cxn modelId="{47617359-3805-4948-A4F9-6012B844B1DA}" type="presOf" srcId="{C0F6E3D3-28C3-425D-A0DA-2D271D03C373}" destId="{4CD289AA-6D1C-4647-9C08-213AA111CB13}" srcOrd="0" destOrd="0" presId="urn:microsoft.com/office/officeart/2005/8/layout/hProcess9"/>
    <dgm:cxn modelId="{53AE9792-A7F6-4448-B409-62BBBD80A026}" srcId="{EC40CFE2-A948-4E0F-AF8D-FF18CDA4B02E}" destId="{EDE60164-7B78-4988-9034-B188202D0334}" srcOrd="3" destOrd="0" parTransId="{76F857C8-C168-4684-BE04-A0545A1FFC39}" sibTransId="{FA7D34B1-D07C-4D80-85BD-ACBB666A418D}"/>
    <dgm:cxn modelId="{25A3A892-350C-40A7-9E2F-D64AE8AE6DD5}" srcId="{EC40CFE2-A948-4E0F-AF8D-FF18CDA4B02E}" destId="{F56775F4-3029-49DA-B51E-73E7F9BCED89}" srcOrd="0" destOrd="0" parTransId="{61897095-BD6A-4206-8BDF-23B05286713F}" sibTransId="{E1EE44A3-77A1-4822-BEA2-F1F365B45BCF}"/>
    <dgm:cxn modelId="{84DBD0A4-5651-4618-AF9B-E230AED209E9}" type="presOf" srcId="{EDE60164-7B78-4988-9034-B188202D0334}" destId="{11B7D45D-2370-4270-B0C0-90AE3FA3CD75}" srcOrd="0" destOrd="0" presId="urn:microsoft.com/office/officeart/2005/8/layout/hProcess9"/>
    <dgm:cxn modelId="{CD4A68A6-11C4-4A64-BF88-3C34B9CD976A}" type="presOf" srcId="{F56775F4-3029-49DA-B51E-73E7F9BCED89}" destId="{4803430C-9DB2-44D2-8C99-6587E0C19F73}" srcOrd="0" destOrd="0" presId="urn:microsoft.com/office/officeart/2005/8/layout/hProcess9"/>
    <dgm:cxn modelId="{AC0BB3E2-E9FA-4472-B474-FD71B1BEC557}" srcId="{EC40CFE2-A948-4E0F-AF8D-FF18CDA4B02E}" destId="{C0F6E3D3-28C3-425D-A0DA-2D271D03C373}" srcOrd="2" destOrd="0" parTransId="{659AB0E5-A23D-488D-B749-38918FCB21B5}" sibTransId="{8C8A1D7C-D916-4734-A2B0-86778C1B1C1D}"/>
    <dgm:cxn modelId="{18A06FF0-A2FD-4D04-8F8A-4A873E9EC072}" type="presOf" srcId="{EC40CFE2-A948-4E0F-AF8D-FF18CDA4B02E}" destId="{85A3811F-A989-4945-9DAA-2996C5B4722A}" srcOrd="0" destOrd="0" presId="urn:microsoft.com/office/officeart/2005/8/layout/hProcess9"/>
    <dgm:cxn modelId="{27BA88F5-2ECE-45EF-A25C-DF98038BE4DD}" srcId="{EC40CFE2-A948-4E0F-AF8D-FF18CDA4B02E}" destId="{A1207293-8B11-45C8-86F4-F8BFCDBD8B2F}" srcOrd="1" destOrd="0" parTransId="{99FC39F0-0366-4414-A5E4-B1CABCF6B8D8}" sibTransId="{91EFD996-444C-4339-918D-539CE3316E1F}"/>
    <dgm:cxn modelId="{6200FE9E-4EB1-49F9-8AF9-1FA756729FD3}" type="presParOf" srcId="{85A3811F-A989-4945-9DAA-2996C5B4722A}" destId="{4F7716FB-DD74-4BB1-B065-77BB55499A1E}" srcOrd="0" destOrd="0" presId="urn:microsoft.com/office/officeart/2005/8/layout/hProcess9"/>
    <dgm:cxn modelId="{78E7228D-CBAC-41E6-9E85-A1B5C87EEFD4}" type="presParOf" srcId="{85A3811F-A989-4945-9DAA-2996C5B4722A}" destId="{5ED74B76-9F1A-48A4-866E-E74C57C3BCA5}" srcOrd="1" destOrd="0" presId="urn:microsoft.com/office/officeart/2005/8/layout/hProcess9"/>
    <dgm:cxn modelId="{F86E8692-4D8D-402C-BCE4-10038C30B137}" type="presParOf" srcId="{5ED74B76-9F1A-48A4-866E-E74C57C3BCA5}" destId="{4803430C-9DB2-44D2-8C99-6587E0C19F73}" srcOrd="0" destOrd="0" presId="urn:microsoft.com/office/officeart/2005/8/layout/hProcess9"/>
    <dgm:cxn modelId="{ADBB08DD-1201-4132-98FD-777538587FC4}" type="presParOf" srcId="{5ED74B76-9F1A-48A4-866E-E74C57C3BCA5}" destId="{53934823-EF35-4D3B-A610-A8DCD5412930}" srcOrd="1" destOrd="0" presId="urn:microsoft.com/office/officeart/2005/8/layout/hProcess9"/>
    <dgm:cxn modelId="{1C043720-A9E1-4DAA-A2FA-E90F4B115BD5}" type="presParOf" srcId="{5ED74B76-9F1A-48A4-866E-E74C57C3BCA5}" destId="{5C1C174A-467D-4CD0-8A11-AA837F1CC36C}" srcOrd="2" destOrd="0" presId="urn:microsoft.com/office/officeart/2005/8/layout/hProcess9"/>
    <dgm:cxn modelId="{6BDE5CC2-582A-4319-95D9-2F32656301BA}" type="presParOf" srcId="{5ED74B76-9F1A-48A4-866E-E74C57C3BCA5}" destId="{752D654E-8FB2-4AF4-8391-FCC922FED335}" srcOrd="3" destOrd="0" presId="urn:microsoft.com/office/officeart/2005/8/layout/hProcess9"/>
    <dgm:cxn modelId="{54C7DCA3-7931-4F83-A92B-FB89AB9A66F3}" type="presParOf" srcId="{5ED74B76-9F1A-48A4-866E-E74C57C3BCA5}" destId="{4CD289AA-6D1C-4647-9C08-213AA111CB13}" srcOrd="4" destOrd="0" presId="urn:microsoft.com/office/officeart/2005/8/layout/hProcess9"/>
    <dgm:cxn modelId="{E8D98FFF-3975-47F3-B20F-4D4D85EFD6FB}" type="presParOf" srcId="{5ED74B76-9F1A-48A4-866E-E74C57C3BCA5}" destId="{E33BCBFF-36AC-4CC7-83AD-DBE3B2813709}" srcOrd="5" destOrd="0" presId="urn:microsoft.com/office/officeart/2005/8/layout/hProcess9"/>
    <dgm:cxn modelId="{2056B402-E872-4287-B2A0-4F66AE409245}" type="presParOf" srcId="{5ED74B76-9F1A-48A4-866E-E74C57C3BCA5}" destId="{11B7D45D-2370-4270-B0C0-90AE3FA3CD75}" srcOrd="6" destOrd="0" presId="urn:microsoft.com/office/officeart/2005/8/layout/hProcess9"/>
  </dgm:cxnLst>
  <dgm:bg>
    <a:noFill/>
  </dgm:bg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E05747F-C2B6-48F4-B230-931F3251F608}" type="doc">
      <dgm:prSet loTypeId="urn:microsoft.com/office/officeart/2005/8/layout/vList2" loCatId="list" qsTypeId="urn:microsoft.com/office/officeart/2005/8/quickstyle/simple1" qsCatId="simple" csTypeId="urn:microsoft.com/office/officeart/2005/8/colors/accent1_1" csCatId="accent1" phldr="1"/>
      <dgm:spPr/>
      <dgm:t>
        <a:bodyPr rtlCol="0"/>
        <a:lstStyle/>
        <a:p>
          <a:pPr rtl="0"/>
          <a:endParaRPr lang="en-US"/>
        </a:p>
      </dgm:t>
    </dgm:pt>
    <dgm:pt modelId="{7E505937-A1D1-4FCF-B857-F28870C2B438}">
      <dgm:prSet phldrT="[Text]" custT="1"/>
      <dgm:spPr/>
      <dgm:t>
        <a:bodyPr rtlCol="0"/>
        <a:lstStyle/>
        <a:p>
          <a:pPr rtl="0"/>
          <a:r>
            <a:rPr lang="hr-HR" sz="1800" b="1" noProof="0" dirty="0"/>
            <a:t>Podrška projektima poslovnog sektora koji su uključeni u okviru programa unije i programa međunarodne suradnje </a:t>
          </a:r>
        </a:p>
      </dgm:t>
      <dgm:extLst>
        <a:ext uri="{E40237B7-FDA0-4F09-8148-C483321AD2D9}">
          <dgm14:cNvPr xmlns:dgm14="http://schemas.microsoft.com/office/drawing/2010/diagram" id="0" name="" title="Step 1 Title"/>
        </a:ext>
      </dgm:extLst>
    </dgm:pt>
    <dgm:pt modelId="{C7132FAD-B185-4405-ABD4-A30DEAC13416}" type="parTrans" cxnId="{2577AF47-547F-47F7-A484-871FB3256470}">
      <dgm:prSet/>
      <dgm:spPr/>
      <dgm:t>
        <a:bodyPr rtlCol="0"/>
        <a:lstStyle/>
        <a:p>
          <a:pPr rtl="0"/>
          <a:endParaRPr lang="en-US"/>
        </a:p>
      </dgm:t>
    </dgm:pt>
    <dgm:pt modelId="{3B7DB6A5-4C5E-46B9-A357-36BB8E4D8D85}" type="sibTrans" cxnId="{2577AF47-547F-47F7-A484-871FB3256470}">
      <dgm:prSet/>
      <dgm:spPr/>
      <dgm:t>
        <a:bodyPr rtlCol="0"/>
        <a:lstStyle/>
        <a:p>
          <a:pPr rtl="0"/>
          <a:endParaRPr lang="en-US"/>
        </a:p>
      </dgm:t>
    </dgm:pt>
    <dgm:pt modelId="{754976FE-E4B0-4743-B453-0E44EC68399E}">
      <dgm:prSet phldrT="[Text]"/>
      <dgm:spPr/>
      <dgm:t>
        <a:bodyPr rtlCol="0"/>
        <a:lstStyle/>
        <a:p>
          <a:pPr rtl="0"/>
          <a:r>
            <a:rPr lang="hr-HR" noProof="0" dirty="0">
              <a:solidFill>
                <a:schemeClr val="bg1"/>
              </a:solidFill>
            </a:rPr>
            <a:t>Prihvatljivi prijavitelji: Mikro mala i srednja poduzeća,</a:t>
          </a:r>
        </a:p>
      </dgm:t>
      <dgm:extLst>
        <a:ext uri="{E40237B7-FDA0-4F09-8148-C483321AD2D9}">
          <dgm14:cNvPr xmlns:dgm14="http://schemas.microsoft.com/office/drawing/2010/diagram" id="0" name="" title="Step 1 task description"/>
        </a:ext>
      </dgm:extLst>
    </dgm:pt>
    <dgm:pt modelId="{4D9FEAA5-C005-491D-B43A-D4F62D2E4495}" type="parTrans" cxnId="{76698416-48B6-446C-BC4D-BBB529F863E9}">
      <dgm:prSet/>
      <dgm:spPr/>
      <dgm:t>
        <a:bodyPr rtlCol="0"/>
        <a:lstStyle/>
        <a:p>
          <a:pPr rtl="0"/>
          <a:endParaRPr lang="en-US"/>
        </a:p>
      </dgm:t>
    </dgm:pt>
    <dgm:pt modelId="{C2AD5ED6-AB5F-4192-9A90-DE66475C951C}" type="sibTrans" cxnId="{76698416-48B6-446C-BC4D-BBB529F863E9}">
      <dgm:prSet/>
      <dgm:spPr/>
      <dgm:t>
        <a:bodyPr rtlCol="0"/>
        <a:lstStyle/>
        <a:p>
          <a:pPr rtl="0"/>
          <a:endParaRPr lang="en-US"/>
        </a:p>
      </dgm:t>
    </dgm:pt>
    <dgm:pt modelId="{8129FD2A-3327-4A99-8DA3-3ED69C380BBF}">
      <dgm:prSet phldrT="[Text]"/>
      <dgm:spPr/>
      <dgm:t>
        <a:bodyPr rtlCol="0"/>
        <a:lstStyle/>
        <a:p>
          <a:pPr rtl="0"/>
          <a:r>
            <a:rPr lang="hr-HR" noProof="0" dirty="0">
              <a:solidFill>
                <a:schemeClr val="bg1"/>
              </a:solidFill>
            </a:rPr>
            <a:t>Indikativni datum početka i završetka: 1.11.2023.-15.3.2024.,</a:t>
          </a:r>
        </a:p>
      </dgm:t>
    </dgm:pt>
    <dgm:pt modelId="{7DD5F013-3D04-49E8-82EB-A8639C5DF3F3}" type="parTrans" cxnId="{3CCD9ABD-CF95-40F9-A5E9-A867124D36C2}">
      <dgm:prSet/>
      <dgm:spPr/>
      <dgm:t>
        <a:bodyPr rtlCol="0"/>
        <a:lstStyle/>
        <a:p>
          <a:pPr rtl="0"/>
          <a:endParaRPr lang="en-US"/>
        </a:p>
      </dgm:t>
    </dgm:pt>
    <dgm:pt modelId="{A8260337-4981-49E0-A0A2-2BCA817F7F39}" type="sibTrans" cxnId="{3CCD9ABD-CF95-40F9-A5E9-A867124D36C2}">
      <dgm:prSet/>
      <dgm:spPr/>
      <dgm:t>
        <a:bodyPr rtlCol="0"/>
        <a:lstStyle/>
        <a:p>
          <a:pPr rtl="0"/>
          <a:endParaRPr lang="en-US"/>
        </a:p>
      </dgm:t>
    </dgm:pt>
    <dgm:pt modelId="{B1295C8C-8D1F-43C6-82C9-E9A0C9D69E91}">
      <dgm:prSet phldrT="[Text]" custT="1"/>
      <dgm:spPr/>
      <dgm:t>
        <a:bodyPr rtlCol="0"/>
        <a:lstStyle/>
        <a:p>
          <a:pPr rtl="0"/>
          <a:r>
            <a:rPr lang="hr-HR" sz="2000" b="1" noProof="0" dirty="0"/>
            <a:t>Inovacijski vaučeri</a:t>
          </a:r>
        </a:p>
      </dgm:t>
      <dgm:extLst>
        <a:ext uri="{E40237B7-FDA0-4F09-8148-C483321AD2D9}">
          <dgm14:cNvPr xmlns:dgm14="http://schemas.microsoft.com/office/drawing/2010/diagram" id="0" name="" title="Step 2 Title"/>
        </a:ext>
      </dgm:extLst>
    </dgm:pt>
    <dgm:pt modelId="{E5C704B0-DB8C-4E8C-A7B3-49A7A120BF7B}" type="parTrans" cxnId="{47137A9B-2AFD-43A1-BF60-A42D27E140F6}">
      <dgm:prSet/>
      <dgm:spPr/>
      <dgm:t>
        <a:bodyPr rtlCol="0"/>
        <a:lstStyle/>
        <a:p>
          <a:pPr rtl="0"/>
          <a:endParaRPr lang="en-US"/>
        </a:p>
      </dgm:t>
    </dgm:pt>
    <dgm:pt modelId="{8C31FF87-D786-498F-B4F8-FA4F5650B856}" type="sibTrans" cxnId="{47137A9B-2AFD-43A1-BF60-A42D27E140F6}">
      <dgm:prSet/>
      <dgm:spPr/>
      <dgm:t>
        <a:bodyPr rtlCol="0"/>
        <a:lstStyle/>
        <a:p>
          <a:pPr rtl="0"/>
          <a:endParaRPr lang="en-US"/>
        </a:p>
      </dgm:t>
    </dgm:pt>
    <dgm:pt modelId="{3DC9E84D-4109-41D9-B23B-CD33F63307C9}">
      <dgm:prSet phldrT="[Text]"/>
      <dgm:spPr/>
      <dgm:t>
        <a:bodyPr rtlCol="0"/>
        <a:lstStyle/>
        <a:p>
          <a:pPr rtl="0"/>
          <a:r>
            <a:rPr lang="hr-HR" noProof="0" dirty="0">
              <a:solidFill>
                <a:schemeClr val="bg1"/>
              </a:solidFill>
            </a:rPr>
            <a:t>Prihvatljivi prijavitelji: Mikro mala i srednja poduzeća,</a:t>
          </a:r>
        </a:p>
      </dgm:t>
      <dgm:extLst>
        <a:ext uri="{E40237B7-FDA0-4F09-8148-C483321AD2D9}">
          <dgm14:cNvPr xmlns:dgm14="http://schemas.microsoft.com/office/drawing/2010/diagram" id="0" name="" title="Step 2 task description"/>
        </a:ext>
      </dgm:extLst>
    </dgm:pt>
    <dgm:pt modelId="{D44FDFB6-DCEB-482B-A44F-4AD4680B4845}" type="parTrans" cxnId="{7A48A55B-5522-4A42-ADC5-ACE0221D155E}">
      <dgm:prSet/>
      <dgm:spPr/>
      <dgm:t>
        <a:bodyPr rtlCol="0"/>
        <a:lstStyle/>
        <a:p>
          <a:pPr rtl="0"/>
          <a:endParaRPr lang="en-US"/>
        </a:p>
      </dgm:t>
    </dgm:pt>
    <dgm:pt modelId="{EF816448-0FE2-4DFA-B1FE-96F43A2497E4}" type="sibTrans" cxnId="{7A48A55B-5522-4A42-ADC5-ACE0221D155E}">
      <dgm:prSet/>
      <dgm:spPr/>
      <dgm:t>
        <a:bodyPr rtlCol="0"/>
        <a:lstStyle/>
        <a:p>
          <a:pPr rtl="0"/>
          <a:endParaRPr lang="en-US"/>
        </a:p>
      </dgm:t>
    </dgm:pt>
    <dgm:pt modelId="{398C4C62-02C4-4A91-B786-6B3C60549C0C}">
      <dgm:prSet phldrT="[Text]"/>
      <dgm:spPr/>
      <dgm:t>
        <a:bodyPr rtlCol="0"/>
        <a:lstStyle/>
        <a:p>
          <a:pPr rtl="0"/>
          <a:endParaRPr lang="hr-HR" noProof="0" dirty="0"/>
        </a:p>
      </dgm:t>
    </dgm:pt>
    <dgm:pt modelId="{710BAE6A-1D03-4BB0-8C25-75B698134579}" type="parTrans" cxnId="{050FAFEF-930A-4126-A547-7BE7741083AA}">
      <dgm:prSet/>
      <dgm:spPr/>
      <dgm:t>
        <a:bodyPr rtlCol="0"/>
        <a:lstStyle/>
        <a:p>
          <a:pPr rtl="0"/>
          <a:endParaRPr lang="en-US"/>
        </a:p>
      </dgm:t>
    </dgm:pt>
    <dgm:pt modelId="{A606B13E-BFAD-4B31-AAA7-E78B10EBF07E}" type="sibTrans" cxnId="{050FAFEF-930A-4126-A547-7BE7741083AA}">
      <dgm:prSet/>
      <dgm:spPr/>
      <dgm:t>
        <a:bodyPr rtlCol="0"/>
        <a:lstStyle/>
        <a:p>
          <a:pPr rtl="0"/>
          <a:endParaRPr lang="en-US"/>
        </a:p>
      </dgm:t>
    </dgm:pt>
    <dgm:pt modelId="{1B41DC41-29F0-4922-BFC5-D6FC08605C24}">
      <dgm:prSet phldrT="[Text]" custT="1"/>
      <dgm:spPr/>
      <dgm:t>
        <a:bodyPr rtlCol="0"/>
        <a:lstStyle/>
        <a:p>
          <a:pPr rtl="0"/>
          <a:r>
            <a:rPr lang="hr-HR" sz="1600" b="1" noProof="0" dirty="0"/>
            <a:t>Podrška uključivanju MSP-ova u lance vrijednosti kako bi inovacijama procesa i/ili poslovanja uspostavili dugoročne dobavljačke odnose/lance vrijednosti sa drugim poduzećima u ciljanom strateškom segmentu </a:t>
          </a:r>
        </a:p>
      </dgm:t>
      <dgm:extLst>
        <a:ext uri="{E40237B7-FDA0-4F09-8148-C483321AD2D9}">
          <dgm14:cNvPr xmlns:dgm14="http://schemas.microsoft.com/office/drawing/2010/diagram" id="0" name="" title="Step 3 Title"/>
        </a:ext>
      </dgm:extLst>
    </dgm:pt>
    <dgm:pt modelId="{CE9E3E3B-2FC2-4FCA-97C2-0743E0F5A1A8}" type="parTrans" cxnId="{EBEFFE02-D79C-4682-B676-2C45B3EDDB59}">
      <dgm:prSet/>
      <dgm:spPr/>
      <dgm:t>
        <a:bodyPr rtlCol="0"/>
        <a:lstStyle/>
        <a:p>
          <a:pPr rtl="0"/>
          <a:endParaRPr lang="en-US"/>
        </a:p>
      </dgm:t>
    </dgm:pt>
    <dgm:pt modelId="{B1482198-B815-4549-93A1-1975942E3B24}" type="sibTrans" cxnId="{EBEFFE02-D79C-4682-B676-2C45B3EDDB59}">
      <dgm:prSet/>
      <dgm:spPr/>
      <dgm:t>
        <a:bodyPr rtlCol="0"/>
        <a:lstStyle/>
        <a:p>
          <a:pPr rtl="0"/>
          <a:endParaRPr lang="en-US"/>
        </a:p>
      </dgm:t>
    </dgm:pt>
    <dgm:pt modelId="{4777BA7A-CB4C-4047-A5C1-19C4370C7AE7}">
      <dgm:prSet phldrT="[Text]"/>
      <dgm:spPr/>
      <dgm:t>
        <a:bodyPr rtlCol="0"/>
        <a:lstStyle/>
        <a:p>
          <a:pPr rtl="0"/>
          <a:r>
            <a:rPr lang="hr-HR" noProof="0" dirty="0">
              <a:solidFill>
                <a:schemeClr val="bg1"/>
              </a:solidFill>
            </a:rPr>
            <a:t>Prihvatljivi prijavitelji: Mikro mala i srednja poduzeća,</a:t>
          </a:r>
        </a:p>
      </dgm:t>
      <dgm:extLst>
        <a:ext uri="{E40237B7-FDA0-4F09-8148-C483321AD2D9}">
          <dgm14:cNvPr xmlns:dgm14="http://schemas.microsoft.com/office/drawing/2010/diagram" id="0" name="" title="Step 3 task description"/>
        </a:ext>
      </dgm:extLst>
    </dgm:pt>
    <dgm:pt modelId="{DBA40324-CF00-4C14-AB62-75C05DB6EAE5}" type="parTrans" cxnId="{991CB489-1893-438D-BC32-42AAD94F996C}">
      <dgm:prSet/>
      <dgm:spPr/>
      <dgm:t>
        <a:bodyPr rtlCol="0"/>
        <a:lstStyle/>
        <a:p>
          <a:pPr rtl="0"/>
          <a:endParaRPr lang="en-US"/>
        </a:p>
      </dgm:t>
    </dgm:pt>
    <dgm:pt modelId="{494B452E-9B16-41EA-8512-F0037B9C3E0D}" type="sibTrans" cxnId="{991CB489-1893-438D-BC32-42AAD94F996C}">
      <dgm:prSet/>
      <dgm:spPr/>
      <dgm:t>
        <a:bodyPr rtlCol="0"/>
        <a:lstStyle/>
        <a:p>
          <a:pPr rtl="0"/>
          <a:endParaRPr lang="en-US"/>
        </a:p>
      </dgm:t>
    </dgm:pt>
    <dgm:pt modelId="{8FCC3F72-EFC0-4A6E-9B82-2524EAEACBB2}">
      <dgm:prSet phldrT="[Text]"/>
      <dgm:spPr/>
      <dgm:t>
        <a:bodyPr rtlCol="0"/>
        <a:lstStyle/>
        <a:p>
          <a:pPr rtl="0"/>
          <a:r>
            <a:rPr lang="hr-HR" noProof="0" dirty="0">
              <a:solidFill>
                <a:schemeClr val="bg1"/>
              </a:solidFill>
            </a:rPr>
            <a:t>Ukupni iznos bespovratnih sredstava: 500.000 </a:t>
          </a:r>
          <a:r>
            <a:rPr lang="hr-HR" noProof="0" dirty="0">
              <a:solidFill>
                <a:schemeClr val="bg1"/>
              </a:solidFill>
              <a:latin typeface="Dubai" panose="020B0503030403030204" pitchFamily="34" charset="-78"/>
              <a:cs typeface="Dubai" panose="020B0503030403030204" pitchFamily="34" charset="-78"/>
            </a:rPr>
            <a:t>€,</a:t>
          </a:r>
          <a:endParaRPr lang="hr-HR" noProof="0" dirty="0">
            <a:solidFill>
              <a:schemeClr val="bg1"/>
            </a:solidFill>
          </a:endParaRPr>
        </a:p>
      </dgm:t>
    </dgm:pt>
    <dgm:pt modelId="{B1F9E9FA-0EE0-477A-8403-01DE989F2D58}" type="parTrans" cxnId="{05046015-E776-4D59-9ACC-9C9FF09ED8C0}">
      <dgm:prSet/>
      <dgm:spPr/>
      <dgm:t>
        <a:bodyPr/>
        <a:lstStyle/>
        <a:p>
          <a:endParaRPr lang="hr-HR"/>
        </a:p>
      </dgm:t>
    </dgm:pt>
    <dgm:pt modelId="{8FEABFC4-7B03-4332-A522-935D4E53B139}" type="sibTrans" cxnId="{05046015-E776-4D59-9ACC-9C9FF09ED8C0}">
      <dgm:prSet/>
      <dgm:spPr/>
      <dgm:t>
        <a:bodyPr/>
        <a:lstStyle/>
        <a:p>
          <a:endParaRPr lang="hr-HR"/>
        </a:p>
      </dgm:t>
    </dgm:pt>
    <dgm:pt modelId="{1A8C081E-7A74-4B86-B227-8EB3E64A2802}">
      <dgm:prSet phldrT="[Text]"/>
      <dgm:spPr/>
      <dgm:t>
        <a:bodyPr rtlCol="0"/>
        <a:lstStyle/>
        <a:p>
          <a:pPr rtl="0"/>
          <a:r>
            <a:rPr lang="pt-BR" noProof="0" dirty="0">
              <a:solidFill>
                <a:schemeClr val="bg1"/>
              </a:solidFill>
            </a:rPr>
            <a:t>Poticanje međunarodne istraživačke i inovacijske suradnje</a:t>
          </a:r>
          <a:r>
            <a:rPr lang="hr-HR" noProof="0" dirty="0">
              <a:solidFill>
                <a:schemeClr val="bg1"/>
              </a:solidFill>
            </a:rPr>
            <a:t>. Povećana kvantiteta i kvaliteta istraživanja i povećana održivost IRI ulaganja poslovnog sektora kroz jaču sinergiju programa Unije.</a:t>
          </a:r>
        </a:p>
      </dgm:t>
    </dgm:pt>
    <dgm:pt modelId="{7F2ADD61-934C-448B-8EEC-E032793E39D2}" type="parTrans" cxnId="{DB783CC3-548E-4924-B89F-1AC9BD59F24F}">
      <dgm:prSet/>
      <dgm:spPr/>
      <dgm:t>
        <a:bodyPr/>
        <a:lstStyle/>
        <a:p>
          <a:endParaRPr lang="hr-HR"/>
        </a:p>
      </dgm:t>
    </dgm:pt>
    <dgm:pt modelId="{32633244-1637-4008-80DF-B3E37C1276CA}" type="sibTrans" cxnId="{DB783CC3-548E-4924-B89F-1AC9BD59F24F}">
      <dgm:prSet/>
      <dgm:spPr/>
      <dgm:t>
        <a:bodyPr/>
        <a:lstStyle/>
        <a:p>
          <a:endParaRPr lang="hr-HR"/>
        </a:p>
      </dgm:t>
    </dgm:pt>
    <dgm:pt modelId="{5E7842AC-DDF2-4C71-A61B-90B9F7B2723C}">
      <dgm:prSet/>
      <dgm:spPr/>
      <dgm:t>
        <a:bodyPr/>
        <a:lstStyle/>
        <a:p>
          <a:pPr rtl="0"/>
          <a:r>
            <a:rPr lang="hr-HR" noProof="0" dirty="0">
              <a:solidFill>
                <a:schemeClr val="bg1"/>
              </a:solidFill>
            </a:rPr>
            <a:t>Ukupni iznos bespovratnih sredstava: 4.874.214 </a:t>
          </a:r>
          <a:r>
            <a:rPr lang="hr-HR" noProof="0" dirty="0">
              <a:solidFill>
                <a:schemeClr val="bg1"/>
              </a:solidFill>
              <a:latin typeface="Dubai" panose="020B0503030403030204" pitchFamily="34" charset="-78"/>
              <a:cs typeface="Dubai" panose="020B0503030403030204" pitchFamily="34" charset="-78"/>
            </a:rPr>
            <a:t>€,</a:t>
          </a:r>
          <a:endParaRPr lang="hr-HR" noProof="0" dirty="0">
            <a:solidFill>
              <a:schemeClr val="bg1"/>
            </a:solidFill>
          </a:endParaRPr>
        </a:p>
      </dgm:t>
    </dgm:pt>
    <dgm:pt modelId="{0E96B911-09FE-4032-B244-3E78B9BB9201}" type="parTrans" cxnId="{FD367305-2C33-4734-B0DE-4BB414F409AA}">
      <dgm:prSet/>
      <dgm:spPr/>
      <dgm:t>
        <a:bodyPr/>
        <a:lstStyle/>
        <a:p>
          <a:endParaRPr lang="hr-HR"/>
        </a:p>
      </dgm:t>
    </dgm:pt>
    <dgm:pt modelId="{614B2B72-6CDD-45FE-A1D9-7688A16449E9}" type="sibTrans" cxnId="{FD367305-2C33-4734-B0DE-4BB414F409AA}">
      <dgm:prSet/>
      <dgm:spPr/>
      <dgm:t>
        <a:bodyPr/>
        <a:lstStyle/>
        <a:p>
          <a:endParaRPr lang="hr-HR"/>
        </a:p>
      </dgm:t>
    </dgm:pt>
    <dgm:pt modelId="{1CC265B4-A508-4DD4-8E9A-41CCECEAD08C}">
      <dgm:prSet/>
      <dgm:spPr/>
      <dgm:t>
        <a:bodyPr/>
        <a:lstStyle/>
        <a:p>
          <a:pPr rtl="0"/>
          <a:r>
            <a:rPr lang="hr-HR" noProof="0" dirty="0">
              <a:solidFill>
                <a:schemeClr val="bg1"/>
              </a:solidFill>
            </a:rPr>
            <a:t>Indikativni datum početka i završetka: 15.5.2023. – 15.5.2028., </a:t>
          </a:r>
        </a:p>
      </dgm:t>
    </dgm:pt>
    <dgm:pt modelId="{6AF5F232-3E70-4BF0-8A78-A636D988F30D}" type="parTrans" cxnId="{27EE30E0-6E2F-4921-9D3A-A85856FAB812}">
      <dgm:prSet/>
      <dgm:spPr/>
      <dgm:t>
        <a:bodyPr/>
        <a:lstStyle/>
        <a:p>
          <a:endParaRPr lang="hr-HR"/>
        </a:p>
      </dgm:t>
    </dgm:pt>
    <dgm:pt modelId="{B16D70DB-60E2-4536-96C8-4C92800B07D8}" type="sibTrans" cxnId="{27EE30E0-6E2F-4921-9D3A-A85856FAB812}">
      <dgm:prSet/>
      <dgm:spPr/>
      <dgm:t>
        <a:bodyPr/>
        <a:lstStyle/>
        <a:p>
          <a:endParaRPr lang="hr-HR"/>
        </a:p>
      </dgm:t>
    </dgm:pt>
    <dgm:pt modelId="{05DA7A91-311D-4160-8C9F-86E726CBD40C}">
      <dgm:prSet/>
      <dgm:spPr/>
      <dgm:t>
        <a:bodyPr/>
        <a:lstStyle/>
        <a:p>
          <a:r>
            <a:rPr lang="hr-HR" noProof="0" dirty="0">
              <a:solidFill>
                <a:schemeClr val="bg1"/>
              </a:solidFill>
            </a:rPr>
            <a:t>Ukupni iznos bespovratnih sredstava: 7.448.360 </a:t>
          </a:r>
          <a:r>
            <a:rPr lang="hr-HR" noProof="0" dirty="0">
              <a:solidFill>
                <a:schemeClr val="bg1"/>
              </a:solidFill>
              <a:latin typeface="Dubai" panose="020B0503030403030204" pitchFamily="34" charset="-78"/>
              <a:cs typeface="Dubai" panose="020B0503030403030204" pitchFamily="34" charset="-78"/>
            </a:rPr>
            <a:t>€,</a:t>
          </a:r>
          <a:endParaRPr lang="hr-HR" noProof="0" dirty="0">
            <a:solidFill>
              <a:schemeClr val="bg1"/>
            </a:solidFill>
          </a:endParaRPr>
        </a:p>
      </dgm:t>
    </dgm:pt>
    <dgm:pt modelId="{E7D363DC-E51A-40C0-978D-45203CFA9F39}" type="parTrans" cxnId="{23FBEB47-56EA-42F1-975A-DF7421525D67}">
      <dgm:prSet/>
      <dgm:spPr/>
      <dgm:t>
        <a:bodyPr/>
        <a:lstStyle/>
        <a:p>
          <a:endParaRPr lang="hr-HR"/>
        </a:p>
      </dgm:t>
    </dgm:pt>
    <dgm:pt modelId="{F783C179-BFB5-4821-866A-700C5B39491E}" type="sibTrans" cxnId="{23FBEB47-56EA-42F1-975A-DF7421525D67}">
      <dgm:prSet/>
      <dgm:spPr/>
      <dgm:t>
        <a:bodyPr/>
        <a:lstStyle/>
        <a:p>
          <a:endParaRPr lang="hr-HR"/>
        </a:p>
      </dgm:t>
    </dgm:pt>
    <dgm:pt modelId="{6B0B16E2-CB8B-4675-B754-7A4F7DFC54F7}">
      <dgm:prSet/>
      <dgm:spPr/>
      <dgm:t>
        <a:bodyPr/>
        <a:lstStyle/>
        <a:p>
          <a:r>
            <a:rPr lang="hr-HR" noProof="0" dirty="0">
              <a:solidFill>
                <a:schemeClr val="bg1"/>
              </a:solidFill>
            </a:rPr>
            <a:t>Indikativni datum početka i završetka: 15.10.2023. – 30.3.2024., </a:t>
          </a:r>
        </a:p>
      </dgm:t>
    </dgm:pt>
    <dgm:pt modelId="{7B674A02-5971-45B6-B291-429B88764AE6}" type="parTrans" cxnId="{A1D7D6E8-2786-4960-9331-5B8AF6E678DB}">
      <dgm:prSet/>
      <dgm:spPr/>
      <dgm:t>
        <a:bodyPr/>
        <a:lstStyle/>
        <a:p>
          <a:endParaRPr lang="hr-HR"/>
        </a:p>
      </dgm:t>
    </dgm:pt>
    <dgm:pt modelId="{F96E7A2E-220C-48F1-BC77-09D51A2E399A}" type="sibTrans" cxnId="{A1D7D6E8-2786-4960-9331-5B8AF6E678DB}">
      <dgm:prSet/>
      <dgm:spPr/>
      <dgm:t>
        <a:bodyPr/>
        <a:lstStyle/>
        <a:p>
          <a:endParaRPr lang="hr-HR"/>
        </a:p>
      </dgm:t>
    </dgm:pt>
    <dgm:pt modelId="{21A2ED5A-1BC9-429F-9EE6-C23EE4F8642F}">
      <dgm:prSet/>
      <dgm:spPr/>
      <dgm:t>
        <a:bodyPr/>
        <a:lstStyle/>
        <a:p>
          <a:r>
            <a:rPr lang="hr-HR" noProof="0" dirty="0">
              <a:solidFill>
                <a:schemeClr val="bg1"/>
              </a:solidFill>
            </a:rPr>
            <a:t>Povećana inovativnost poduzeća i njihova uključenost u globalne lance vrijednosti.</a:t>
          </a:r>
        </a:p>
      </dgm:t>
    </dgm:pt>
    <dgm:pt modelId="{D26CB9F5-4A07-4F22-9CE3-E01341F4A680}" type="parTrans" cxnId="{48E64200-8944-445B-8191-7235A39F026B}">
      <dgm:prSet/>
      <dgm:spPr/>
      <dgm:t>
        <a:bodyPr/>
        <a:lstStyle/>
        <a:p>
          <a:endParaRPr lang="hr-HR"/>
        </a:p>
      </dgm:t>
    </dgm:pt>
    <dgm:pt modelId="{5007A8D3-7236-496B-AB75-7623DF154B26}" type="sibTrans" cxnId="{48E64200-8944-445B-8191-7235A39F026B}">
      <dgm:prSet/>
      <dgm:spPr/>
      <dgm:t>
        <a:bodyPr/>
        <a:lstStyle/>
        <a:p>
          <a:endParaRPr lang="hr-HR"/>
        </a:p>
      </dgm:t>
    </dgm:pt>
    <dgm:pt modelId="{AF6E893A-332F-43E1-ABD7-A58099B56C49}">
      <dgm:prSet/>
      <dgm:spPr/>
      <dgm:t>
        <a:bodyPr/>
        <a:lstStyle/>
        <a:p>
          <a:pPr rtl="0"/>
          <a:r>
            <a:rPr lang="hr-HR" noProof="0" dirty="0">
              <a:solidFill>
                <a:schemeClr val="bg1"/>
              </a:solidFill>
            </a:rPr>
            <a:t>Provedena istraživanja u svrhu razvoja inovativnih proizvoda i usluga, prenesena tehnološka rješenja koja izlaze iz IRI-ja.</a:t>
          </a:r>
        </a:p>
      </dgm:t>
    </dgm:pt>
    <dgm:pt modelId="{7FE9F30D-0E6D-4ECC-9298-9DC50D4A2482}" type="parTrans" cxnId="{44ED7953-73B2-47BB-BA65-1F4A9BEA3214}">
      <dgm:prSet/>
      <dgm:spPr/>
      <dgm:t>
        <a:bodyPr/>
        <a:lstStyle/>
        <a:p>
          <a:endParaRPr lang="hr-HR"/>
        </a:p>
      </dgm:t>
    </dgm:pt>
    <dgm:pt modelId="{A62B91D7-AC25-4356-9869-F5D5EA4D33CB}" type="sibTrans" cxnId="{44ED7953-73B2-47BB-BA65-1F4A9BEA3214}">
      <dgm:prSet/>
      <dgm:spPr/>
      <dgm:t>
        <a:bodyPr/>
        <a:lstStyle/>
        <a:p>
          <a:endParaRPr lang="hr-HR"/>
        </a:p>
      </dgm:t>
    </dgm:pt>
    <dgm:pt modelId="{0D5D61AC-5259-40CD-8E60-C7A60C9E094C}" type="pres">
      <dgm:prSet presAssocID="{CE05747F-C2B6-48F4-B230-931F3251F608}" presName="linear" presStyleCnt="0">
        <dgm:presLayoutVars>
          <dgm:animLvl val="lvl"/>
          <dgm:resizeHandles val="exact"/>
        </dgm:presLayoutVars>
      </dgm:prSet>
      <dgm:spPr/>
    </dgm:pt>
    <dgm:pt modelId="{E48273AB-5110-4FB3-8068-77F1E8C19D70}" type="pres">
      <dgm:prSet presAssocID="{7E505937-A1D1-4FCF-B857-F28870C2B438}" presName="parentText" presStyleLbl="node1" presStyleIdx="0" presStyleCnt="3" custLinFactNeighborX="-14997" custLinFactNeighborY="-2654">
        <dgm:presLayoutVars>
          <dgm:chMax val="0"/>
          <dgm:bulletEnabled val="1"/>
        </dgm:presLayoutVars>
      </dgm:prSet>
      <dgm:spPr/>
    </dgm:pt>
    <dgm:pt modelId="{160743BD-F44D-4BF3-9863-F5D166FDBEF5}" type="pres">
      <dgm:prSet presAssocID="{7E505937-A1D1-4FCF-B857-F28870C2B438}" presName="childText" presStyleLbl="revTx" presStyleIdx="0" presStyleCnt="3">
        <dgm:presLayoutVars>
          <dgm:bulletEnabled val="1"/>
        </dgm:presLayoutVars>
      </dgm:prSet>
      <dgm:spPr/>
    </dgm:pt>
    <dgm:pt modelId="{046C0C59-7736-4C26-9A8E-1506162FED79}" type="pres">
      <dgm:prSet presAssocID="{B1295C8C-8D1F-43C6-82C9-E9A0C9D69E91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F86B86AC-A25F-4FAD-BD44-13D6286DB5AC}" type="pres">
      <dgm:prSet presAssocID="{B1295C8C-8D1F-43C6-82C9-E9A0C9D69E91}" presName="childText" presStyleLbl="revTx" presStyleIdx="1" presStyleCnt="3">
        <dgm:presLayoutVars>
          <dgm:bulletEnabled val="1"/>
        </dgm:presLayoutVars>
      </dgm:prSet>
      <dgm:spPr/>
    </dgm:pt>
    <dgm:pt modelId="{E43C16AD-ED87-4AE7-B02C-E4364DEA3E01}" type="pres">
      <dgm:prSet presAssocID="{1B41DC41-29F0-4922-BFC5-D6FC08605C24}" presName="parentText" presStyleLbl="node1" presStyleIdx="2" presStyleCnt="3">
        <dgm:presLayoutVars>
          <dgm:chMax val="0"/>
          <dgm:bulletEnabled val="1"/>
        </dgm:presLayoutVars>
      </dgm:prSet>
      <dgm:spPr/>
    </dgm:pt>
    <dgm:pt modelId="{6419255D-07C5-4751-8C60-74B067466F25}" type="pres">
      <dgm:prSet presAssocID="{1B41DC41-29F0-4922-BFC5-D6FC08605C24}" presName="childText" presStyleLbl="revTx" presStyleIdx="2" presStyleCnt="3">
        <dgm:presLayoutVars>
          <dgm:bulletEnabled val="1"/>
        </dgm:presLayoutVars>
      </dgm:prSet>
      <dgm:spPr/>
    </dgm:pt>
  </dgm:ptLst>
  <dgm:cxnLst>
    <dgm:cxn modelId="{48E64200-8944-445B-8191-7235A39F026B}" srcId="{1B41DC41-29F0-4922-BFC5-D6FC08605C24}" destId="{21A2ED5A-1BC9-429F-9EE6-C23EE4F8642F}" srcOrd="3" destOrd="0" parTransId="{D26CB9F5-4A07-4F22-9CE3-E01341F4A680}" sibTransId="{5007A8D3-7236-496B-AB75-7623DF154B26}"/>
    <dgm:cxn modelId="{EBEFFE02-D79C-4682-B676-2C45B3EDDB59}" srcId="{CE05747F-C2B6-48F4-B230-931F3251F608}" destId="{1B41DC41-29F0-4922-BFC5-D6FC08605C24}" srcOrd="2" destOrd="0" parTransId="{CE9E3E3B-2FC2-4FCA-97C2-0743E0F5A1A8}" sibTransId="{B1482198-B815-4549-93A1-1975942E3B24}"/>
    <dgm:cxn modelId="{FD367305-2C33-4734-B0DE-4BB414F409AA}" srcId="{B1295C8C-8D1F-43C6-82C9-E9A0C9D69E91}" destId="{5E7842AC-DDF2-4C71-A61B-90B9F7B2723C}" srcOrd="1" destOrd="0" parTransId="{0E96B911-09FE-4032-B244-3E78B9BB9201}" sibTransId="{614B2B72-6CDD-45FE-A1D9-7688A16449E9}"/>
    <dgm:cxn modelId="{05046015-E776-4D59-9ACC-9C9FF09ED8C0}" srcId="{7E505937-A1D1-4FCF-B857-F28870C2B438}" destId="{8FCC3F72-EFC0-4A6E-9B82-2524EAEACBB2}" srcOrd="1" destOrd="0" parTransId="{B1F9E9FA-0EE0-477A-8403-01DE989F2D58}" sibTransId="{8FEABFC4-7B03-4332-A522-935D4E53B139}"/>
    <dgm:cxn modelId="{76698416-48B6-446C-BC4D-BBB529F863E9}" srcId="{7E505937-A1D1-4FCF-B857-F28870C2B438}" destId="{754976FE-E4B0-4743-B453-0E44EC68399E}" srcOrd="0" destOrd="0" parTransId="{4D9FEAA5-C005-491D-B43A-D4F62D2E4495}" sibTransId="{C2AD5ED6-AB5F-4192-9A90-DE66475C951C}"/>
    <dgm:cxn modelId="{63CAEF18-7B36-4A28-BADF-504876AFA073}" type="presOf" srcId="{398C4C62-02C4-4A91-B786-6B3C60549C0C}" destId="{F86B86AC-A25F-4FAD-BD44-13D6286DB5AC}" srcOrd="0" destOrd="4" presId="urn:microsoft.com/office/officeart/2005/8/layout/vList2"/>
    <dgm:cxn modelId="{9B967F27-846B-4387-B67B-4D28662A3CDB}" type="presOf" srcId="{AF6E893A-332F-43E1-ABD7-A58099B56C49}" destId="{F86B86AC-A25F-4FAD-BD44-13D6286DB5AC}" srcOrd="0" destOrd="3" presId="urn:microsoft.com/office/officeart/2005/8/layout/vList2"/>
    <dgm:cxn modelId="{55E1F63E-FE88-46CE-A8EF-6F1AA73AED55}" type="presOf" srcId="{3DC9E84D-4109-41D9-B23B-CD33F63307C9}" destId="{F86B86AC-A25F-4FAD-BD44-13D6286DB5AC}" srcOrd="0" destOrd="0" presId="urn:microsoft.com/office/officeart/2005/8/layout/vList2"/>
    <dgm:cxn modelId="{12628B3F-4785-435E-9728-FFDCD38C4620}" type="presOf" srcId="{7E505937-A1D1-4FCF-B857-F28870C2B438}" destId="{E48273AB-5110-4FB3-8068-77F1E8C19D70}" srcOrd="0" destOrd="0" presId="urn:microsoft.com/office/officeart/2005/8/layout/vList2"/>
    <dgm:cxn modelId="{7A48A55B-5522-4A42-ADC5-ACE0221D155E}" srcId="{B1295C8C-8D1F-43C6-82C9-E9A0C9D69E91}" destId="{3DC9E84D-4109-41D9-B23B-CD33F63307C9}" srcOrd="0" destOrd="0" parTransId="{D44FDFB6-DCEB-482B-A44F-4AD4680B4845}" sibTransId="{EF816448-0FE2-4DFA-B1FE-96F43A2497E4}"/>
    <dgm:cxn modelId="{F80C415C-40C9-4B1E-BD69-2A18166460A4}" type="presOf" srcId="{21A2ED5A-1BC9-429F-9EE6-C23EE4F8642F}" destId="{6419255D-07C5-4751-8C60-74B067466F25}" srcOrd="0" destOrd="3" presId="urn:microsoft.com/office/officeart/2005/8/layout/vList2"/>
    <dgm:cxn modelId="{E59A6F43-2FE5-4086-A48C-4861F993BB31}" type="presOf" srcId="{CE05747F-C2B6-48F4-B230-931F3251F608}" destId="{0D5D61AC-5259-40CD-8E60-C7A60C9E094C}" srcOrd="0" destOrd="0" presId="urn:microsoft.com/office/officeart/2005/8/layout/vList2"/>
    <dgm:cxn modelId="{2577AF47-547F-47F7-A484-871FB3256470}" srcId="{CE05747F-C2B6-48F4-B230-931F3251F608}" destId="{7E505937-A1D1-4FCF-B857-F28870C2B438}" srcOrd="0" destOrd="0" parTransId="{C7132FAD-B185-4405-ABD4-A30DEAC13416}" sibTransId="{3B7DB6A5-4C5E-46B9-A357-36BB8E4D8D85}"/>
    <dgm:cxn modelId="{23FBEB47-56EA-42F1-975A-DF7421525D67}" srcId="{1B41DC41-29F0-4922-BFC5-D6FC08605C24}" destId="{05DA7A91-311D-4160-8C9F-86E726CBD40C}" srcOrd="1" destOrd="0" parTransId="{E7D363DC-E51A-40C0-978D-45203CFA9F39}" sibTransId="{F783C179-BFB5-4821-866A-700C5B39491E}"/>
    <dgm:cxn modelId="{669E1C6C-6F60-43CF-B832-B9644AA3D925}" type="presOf" srcId="{1A8C081E-7A74-4B86-B227-8EB3E64A2802}" destId="{160743BD-F44D-4BF3-9863-F5D166FDBEF5}" srcOrd="0" destOrd="3" presId="urn:microsoft.com/office/officeart/2005/8/layout/vList2"/>
    <dgm:cxn modelId="{44ED7953-73B2-47BB-BA65-1F4A9BEA3214}" srcId="{B1295C8C-8D1F-43C6-82C9-E9A0C9D69E91}" destId="{AF6E893A-332F-43E1-ABD7-A58099B56C49}" srcOrd="3" destOrd="0" parTransId="{7FE9F30D-0E6D-4ECC-9298-9DC50D4A2482}" sibTransId="{A62B91D7-AC25-4356-9869-F5D5EA4D33CB}"/>
    <dgm:cxn modelId="{6B5CEE56-5D58-41F8-BAB5-E16C130C7537}" type="presOf" srcId="{4777BA7A-CB4C-4047-A5C1-19C4370C7AE7}" destId="{6419255D-07C5-4751-8C60-74B067466F25}" srcOrd="0" destOrd="0" presId="urn:microsoft.com/office/officeart/2005/8/layout/vList2"/>
    <dgm:cxn modelId="{2B14E87D-BC8B-4A0A-A514-DE68D3D60C3B}" type="presOf" srcId="{8FCC3F72-EFC0-4A6E-9B82-2524EAEACBB2}" destId="{160743BD-F44D-4BF3-9863-F5D166FDBEF5}" srcOrd="0" destOrd="1" presId="urn:microsoft.com/office/officeart/2005/8/layout/vList2"/>
    <dgm:cxn modelId="{645F6E7F-DC45-4D26-9A51-58279845D457}" type="presOf" srcId="{754976FE-E4B0-4743-B453-0E44EC68399E}" destId="{160743BD-F44D-4BF3-9863-F5D166FDBEF5}" srcOrd="0" destOrd="0" presId="urn:microsoft.com/office/officeart/2005/8/layout/vList2"/>
    <dgm:cxn modelId="{991CB489-1893-438D-BC32-42AAD94F996C}" srcId="{1B41DC41-29F0-4922-BFC5-D6FC08605C24}" destId="{4777BA7A-CB4C-4047-A5C1-19C4370C7AE7}" srcOrd="0" destOrd="0" parTransId="{DBA40324-CF00-4C14-AB62-75C05DB6EAE5}" sibTransId="{494B452E-9B16-41EA-8512-F0037B9C3E0D}"/>
    <dgm:cxn modelId="{7767D28A-B308-43E6-A1D3-FFEEDA0DE133}" type="presOf" srcId="{1B41DC41-29F0-4922-BFC5-D6FC08605C24}" destId="{E43C16AD-ED87-4AE7-B02C-E4364DEA3E01}" srcOrd="0" destOrd="0" presId="urn:microsoft.com/office/officeart/2005/8/layout/vList2"/>
    <dgm:cxn modelId="{59528D91-8CA4-4BD5-A9CF-8A92586469B9}" type="presOf" srcId="{1CC265B4-A508-4DD4-8E9A-41CCECEAD08C}" destId="{F86B86AC-A25F-4FAD-BD44-13D6286DB5AC}" srcOrd="0" destOrd="2" presId="urn:microsoft.com/office/officeart/2005/8/layout/vList2"/>
    <dgm:cxn modelId="{BD6D7095-2C15-4DD4-A08E-11C07F0D786B}" type="presOf" srcId="{6B0B16E2-CB8B-4675-B754-7A4F7DFC54F7}" destId="{6419255D-07C5-4751-8C60-74B067466F25}" srcOrd="0" destOrd="2" presId="urn:microsoft.com/office/officeart/2005/8/layout/vList2"/>
    <dgm:cxn modelId="{884FFF96-29D9-4370-875F-6275DAFD43F8}" type="presOf" srcId="{5E7842AC-DDF2-4C71-A61B-90B9F7B2723C}" destId="{F86B86AC-A25F-4FAD-BD44-13D6286DB5AC}" srcOrd="0" destOrd="1" presId="urn:microsoft.com/office/officeart/2005/8/layout/vList2"/>
    <dgm:cxn modelId="{47137A9B-2AFD-43A1-BF60-A42D27E140F6}" srcId="{CE05747F-C2B6-48F4-B230-931F3251F608}" destId="{B1295C8C-8D1F-43C6-82C9-E9A0C9D69E91}" srcOrd="1" destOrd="0" parTransId="{E5C704B0-DB8C-4E8C-A7B3-49A7A120BF7B}" sibTransId="{8C31FF87-D786-498F-B4F8-FA4F5650B856}"/>
    <dgm:cxn modelId="{3CCD9ABD-CF95-40F9-A5E9-A867124D36C2}" srcId="{7E505937-A1D1-4FCF-B857-F28870C2B438}" destId="{8129FD2A-3327-4A99-8DA3-3ED69C380BBF}" srcOrd="2" destOrd="0" parTransId="{7DD5F013-3D04-49E8-82EB-A8639C5DF3F3}" sibTransId="{A8260337-4981-49E0-A0A2-2BCA817F7F39}"/>
    <dgm:cxn modelId="{DB783CC3-548E-4924-B89F-1AC9BD59F24F}" srcId="{7E505937-A1D1-4FCF-B857-F28870C2B438}" destId="{1A8C081E-7A74-4B86-B227-8EB3E64A2802}" srcOrd="3" destOrd="0" parTransId="{7F2ADD61-934C-448B-8EEC-E032793E39D2}" sibTransId="{32633244-1637-4008-80DF-B3E37C1276CA}"/>
    <dgm:cxn modelId="{30303FD0-F509-4C30-86AE-A9CE0ACC7FF2}" type="presOf" srcId="{8129FD2A-3327-4A99-8DA3-3ED69C380BBF}" destId="{160743BD-F44D-4BF3-9863-F5D166FDBEF5}" srcOrd="0" destOrd="2" presId="urn:microsoft.com/office/officeart/2005/8/layout/vList2"/>
    <dgm:cxn modelId="{27EE30E0-6E2F-4921-9D3A-A85856FAB812}" srcId="{B1295C8C-8D1F-43C6-82C9-E9A0C9D69E91}" destId="{1CC265B4-A508-4DD4-8E9A-41CCECEAD08C}" srcOrd="2" destOrd="0" parTransId="{6AF5F232-3E70-4BF0-8A78-A636D988F30D}" sibTransId="{B16D70DB-60E2-4536-96C8-4C92800B07D8}"/>
    <dgm:cxn modelId="{AC6DCBE0-CEB4-4790-B41A-C3525DD6D4E5}" type="presOf" srcId="{B1295C8C-8D1F-43C6-82C9-E9A0C9D69E91}" destId="{046C0C59-7736-4C26-9A8E-1506162FED79}" srcOrd="0" destOrd="0" presId="urn:microsoft.com/office/officeart/2005/8/layout/vList2"/>
    <dgm:cxn modelId="{A1D7D6E8-2786-4960-9331-5B8AF6E678DB}" srcId="{1B41DC41-29F0-4922-BFC5-D6FC08605C24}" destId="{6B0B16E2-CB8B-4675-B754-7A4F7DFC54F7}" srcOrd="2" destOrd="0" parTransId="{7B674A02-5971-45B6-B291-429B88764AE6}" sibTransId="{F96E7A2E-220C-48F1-BC77-09D51A2E399A}"/>
    <dgm:cxn modelId="{050FAFEF-930A-4126-A547-7BE7741083AA}" srcId="{B1295C8C-8D1F-43C6-82C9-E9A0C9D69E91}" destId="{398C4C62-02C4-4A91-B786-6B3C60549C0C}" srcOrd="4" destOrd="0" parTransId="{710BAE6A-1D03-4BB0-8C25-75B698134579}" sibTransId="{A606B13E-BFAD-4B31-AAA7-E78B10EBF07E}"/>
    <dgm:cxn modelId="{6003B0F0-FB8F-48C3-A831-B5921C3350C8}" type="presOf" srcId="{05DA7A91-311D-4160-8C9F-86E726CBD40C}" destId="{6419255D-07C5-4751-8C60-74B067466F25}" srcOrd="0" destOrd="1" presId="urn:microsoft.com/office/officeart/2005/8/layout/vList2"/>
    <dgm:cxn modelId="{DDA59D3A-2368-4569-91F4-949247C7F0DC}" type="presParOf" srcId="{0D5D61AC-5259-40CD-8E60-C7A60C9E094C}" destId="{E48273AB-5110-4FB3-8068-77F1E8C19D70}" srcOrd="0" destOrd="0" presId="urn:microsoft.com/office/officeart/2005/8/layout/vList2"/>
    <dgm:cxn modelId="{264679E5-A89B-4D62-836B-53B39836A43E}" type="presParOf" srcId="{0D5D61AC-5259-40CD-8E60-C7A60C9E094C}" destId="{160743BD-F44D-4BF3-9863-F5D166FDBEF5}" srcOrd="1" destOrd="0" presId="urn:microsoft.com/office/officeart/2005/8/layout/vList2"/>
    <dgm:cxn modelId="{60E45DF3-EA24-4DD4-AF49-155165817C96}" type="presParOf" srcId="{0D5D61AC-5259-40CD-8E60-C7A60C9E094C}" destId="{046C0C59-7736-4C26-9A8E-1506162FED79}" srcOrd="2" destOrd="0" presId="urn:microsoft.com/office/officeart/2005/8/layout/vList2"/>
    <dgm:cxn modelId="{FDC905FA-2C67-4FE5-8984-0E6BB735F7DB}" type="presParOf" srcId="{0D5D61AC-5259-40CD-8E60-C7A60C9E094C}" destId="{F86B86AC-A25F-4FAD-BD44-13D6286DB5AC}" srcOrd="3" destOrd="0" presId="urn:microsoft.com/office/officeart/2005/8/layout/vList2"/>
    <dgm:cxn modelId="{82502A5A-4E62-4019-92F6-54A9112A832D}" type="presParOf" srcId="{0D5D61AC-5259-40CD-8E60-C7A60C9E094C}" destId="{E43C16AD-ED87-4AE7-B02C-E4364DEA3E01}" srcOrd="4" destOrd="0" presId="urn:microsoft.com/office/officeart/2005/8/layout/vList2"/>
    <dgm:cxn modelId="{BD139D4C-DBAA-4949-BDFD-D676101C3E2E}" type="presParOf" srcId="{0D5D61AC-5259-40CD-8E60-C7A60C9E094C}" destId="{6419255D-07C5-4751-8C60-74B067466F25}" srcOrd="5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CE05747F-C2B6-48F4-B230-931F3251F608}" type="doc">
      <dgm:prSet loTypeId="urn:microsoft.com/office/officeart/2005/8/layout/vList2" loCatId="list" qsTypeId="urn:microsoft.com/office/officeart/2005/8/quickstyle/simple1" qsCatId="simple" csTypeId="urn:microsoft.com/office/officeart/2005/8/colors/accent1_1" csCatId="accent1" phldr="1"/>
      <dgm:spPr/>
      <dgm:t>
        <a:bodyPr rtlCol="0"/>
        <a:lstStyle/>
        <a:p>
          <a:pPr rtl="0"/>
          <a:endParaRPr lang="en-US"/>
        </a:p>
      </dgm:t>
    </dgm:pt>
    <dgm:pt modelId="{7E505937-A1D1-4FCF-B857-F28870C2B438}">
      <dgm:prSet phldrT="[Text]" custT="1"/>
      <dgm:spPr/>
      <dgm:t>
        <a:bodyPr rtlCol="0"/>
        <a:lstStyle/>
        <a:p>
          <a:pPr rtl="0"/>
          <a:r>
            <a:rPr lang="hr-HR" sz="1800" b="1" noProof="0" dirty="0">
              <a:solidFill>
                <a:schemeClr val="tx1"/>
              </a:solidFill>
            </a:rPr>
            <a:t>Program ulaganja u proizvodne i poslovne inovacije s ciljem pružanja podrške energetskoj tranziciji, digitalizaciji poslovnog sektora i promocije održivog poslovanja bez negativnog utjecaja </a:t>
          </a:r>
          <a:r>
            <a:rPr lang="hr-HR" sz="1600" noProof="0" dirty="0">
              <a:solidFill>
                <a:schemeClr val="bg1"/>
              </a:solidFill>
            </a:rPr>
            <a:t>na okoliš i zdravlje ljudi </a:t>
          </a:r>
        </a:p>
      </dgm:t>
      <dgm:extLst>
        <a:ext uri="{E40237B7-FDA0-4F09-8148-C483321AD2D9}">
          <dgm14:cNvPr xmlns:dgm14="http://schemas.microsoft.com/office/drawing/2010/diagram" id="0" name="" title="Step 1 Title"/>
        </a:ext>
      </dgm:extLst>
    </dgm:pt>
    <dgm:pt modelId="{C7132FAD-B185-4405-ABD4-A30DEAC13416}" type="parTrans" cxnId="{2577AF47-547F-47F7-A484-871FB3256470}">
      <dgm:prSet/>
      <dgm:spPr/>
      <dgm:t>
        <a:bodyPr rtlCol="0"/>
        <a:lstStyle/>
        <a:p>
          <a:pPr rtl="0"/>
          <a:endParaRPr lang="en-US">
            <a:solidFill>
              <a:schemeClr val="bg1"/>
            </a:solidFill>
          </a:endParaRPr>
        </a:p>
      </dgm:t>
    </dgm:pt>
    <dgm:pt modelId="{3B7DB6A5-4C5E-46B9-A357-36BB8E4D8D85}" type="sibTrans" cxnId="{2577AF47-547F-47F7-A484-871FB3256470}">
      <dgm:prSet/>
      <dgm:spPr/>
      <dgm:t>
        <a:bodyPr rtlCol="0"/>
        <a:lstStyle/>
        <a:p>
          <a:pPr rtl="0"/>
          <a:endParaRPr lang="en-US">
            <a:solidFill>
              <a:schemeClr val="bg1"/>
            </a:solidFill>
          </a:endParaRPr>
        </a:p>
      </dgm:t>
    </dgm:pt>
    <dgm:pt modelId="{754976FE-E4B0-4743-B453-0E44EC68399E}">
      <dgm:prSet phldrT="[Text]" custT="1"/>
      <dgm:spPr/>
      <dgm:t>
        <a:bodyPr rtlCol="0"/>
        <a:lstStyle/>
        <a:p>
          <a:pPr rtl="0"/>
          <a:r>
            <a:rPr lang="hr-HR" sz="1800" noProof="0" dirty="0">
              <a:solidFill>
                <a:schemeClr val="bg1"/>
              </a:solidFill>
            </a:rPr>
            <a:t>Prihvatljivi prijavitelji: Mikro mala i srednja poduzeća s prihvatljivog područja i s prihvatljivim aktivnostima,</a:t>
          </a:r>
        </a:p>
      </dgm:t>
      <dgm:extLst>
        <a:ext uri="{E40237B7-FDA0-4F09-8148-C483321AD2D9}">
          <dgm14:cNvPr xmlns:dgm14="http://schemas.microsoft.com/office/drawing/2010/diagram" id="0" name="" title="Step 1 task description"/>
        </a:ext>
      </dgm:extLst>
    </dgm:pt>
    <dgm:pt modelId="{4D9FEAA5-C005-491D-B43A-D4F62D2E4495}" type="parTrans" cxnId="{76698416-48B6-446C-BC4D-BBB529F863E9}">
      <dgm:prSet/>
      <dgm:spPr/>
      <dgm:t>
        <a:bodyPr rtlCol="0"/>
        <a:lstStyle/>
        <a:p>
          <a:pPr rtl="0"/>
          <a:endParaRPr lang="en-US">
            <a:solidFill>
              <a:schemeClr val="bg1"/>
            </a:solidFill>
          </a:endParaRPr>
        </a:p>
      </dgm:t>
    </dgm:pt>
    <dgm:pt modelId="{C2AD5ED6-AB5F-4192-9A90-DE66475C951C}" type="sibTrans" cxnId="{76698416-48B6-446C-BC4D-BBB529F863E9}">
      <dgm:prSet/>
      <dgm:spPr/>
      <dgm:t>
        <a:bodyPr rtlCol="0"/>
        <a:lstStyle/>
        <a:p>
          <a:pPr rtl="0"/>
          <a:endParaRPr lang="en-US">
            <a:solidFill>
              <a:schemeClr val="bg1"/>
            </a:solidFill>
          </a:endParaRPr>
        </a:p>
      </dgm:t>
    </dgm:pt>
    <dgm:pt modelId="{8129FD2A-3327-4A99-8DA3-3ED69C380BBF}">
      <dgm:prSet phldrT="[Text]" custT="1"/>
      <dgm:spPr/>
      <dgm:t>
        <a:bodyPr rtlCol="0"/>
        <a:lstStyle/>
        <a:p>
          <a:pPr rtl="0"/>
          <a:r>
            <a:rPr lang="hr-HR" sz="1800" noProof="0" dirty="0">
              <a:solidFill>
                <a:schemeClr val="bg1"/>
              </a:solidFill>
            </a:rPr>
            <a:t>Indikativni datum početka i završetka: 12.12.2023.- 12.12.2025.,</a:t>
          </a:r>
        </a:p>
      </dgm:t>
    </dgm:pt>
    <dgm:pt modelId="{7DD5F013-3D04-49E8-82EB-A8639C5DF3F3}" type="parTrans" cxnId="{3CCD9ABD-CF95-40F9-A5E9-A867124D36C2}">
      <dgm:prSet/>
      <dgm:spPr/>
      <dgm:t>
        <a:bodyPr rtlCol="0"/>
        <a:lstStyle/>
        <a:p>
          <a:pPr rtl="0"/>
          <a:endParaRPr lang="en-US">
            <a:solidFill>
              <a:schemeClr val="bg1"/>
            </a:solidFill>
          </a:endParaRPr>
        </a:p>
      </dgm:t>
    </dgm:pt>
    <dgm:pt modelId="{A8260337-4981-49E0-A0A2-2BCA817F7F39}" type="sibTrans" cxnId="{3CCD9ABD-CF95-40F9-A5E9-A867124D36C2}">
      <dgm:prSet/>
      <dgm:spPr/>
      <dgm:t>
        <a:bodyPr rtlCol="0"/>
        <a:lstStyle/>
        <a:p>
          <a:pPr rtl="0"/>
          <a:endParaRPr lang="en-US">
            <a:solidFill>
              <a:schemeClr val="bg1"/>
            </a:solidFill>
          </a:endParaRPr>
        </a:p>
      </dgm:t>
    </dgm:pt>
    <dgm:pt modelId="{8FCC3F72-EFC0-4A6E-9B82-2524EAEACBB2}">
      <dgm:prSet phldrT="[Text]" custT="1"/>
      <dgm:spPr/>
      <dgm:t>
        <a:bodyPr rtlCol="0"/>
        <a:lstStyle/>
        <a:p>
          <a:pPr rtl="0"/>
          <a:r>
            <a:rPr lang="hr-HR" sz="1800" noProof="0" dirty="0">
              <a:solidFill>
                <a:schemeClr val="bg1"/>
              </a:solidFill>
            </a:rPr>
            <a:t>Ukupni iznos bespovratnih sredstava: 9.500.000  </a:t>
          </a:r>
          <a:r>
            <a:rPr lang="hr-HR" sz="1800" noProof="0" dirty="0">
              <a:solidFill>
                <a:schemeClr val="bg1"/>
              </a:solidFill>
              <a:latin typeface="Dubai" panose="020B0503030403030204" pitchFamily="34" charset="-78"/>
              <a:cs typeface="Dubai" panose="020B0503030403030204" pitchFamily="34" charset="-78"/>
            </a:rPr>
            <a:t>€,</a:t>
          </a:r>
          <a:endParaRPr lang="hr-HR" sz="1800" noProof="0" dirty="0">
            <a:solidFill>
              <a:schemeClr val="bg1"/>
            </a:solidFill>
          </a:endParaRPr>
        </a:p>
      </dgm:t>
    </dgm:pt>
    <dgm:pt modelId="{B1F9E9FA-0EE0-477A-8403-01DE989F2D58}" type="parTrans" cxnId="{05046015-E776-4D59-9ACC-9C9FF09ED8C0}">
      <dgm:prSet/>
      <dgm:spPr/>
      <dgm:t>
        <a:bodyPr/>
        <a:lstStyle/>
        <a:p>
          <a:endParaRPr lang="hr-HR">
            <a:solidFill>
              <a:schemeClr val="bg1"/>
            </a:solidFill>
          </a:endParaRPr>
        </a:p>
      </dgm:t>
    </dgm:pt>
    <dgm:pt modelId="{8FEABFC4-7B03-4332-A522-935D4E53B139}" type="sibTrans" cxnId="{05046015-E776-4D59-9ACC-9C9FF09ED8C0}">
      <dgm:prSet/>
      <dgm:spPr/>
      <dgm:t>
        <a:bodyPr/>
        <a:lstStyle/>
        <a:p>
          <a:endParaRPr lang="hr-HR">
            <a:solidFill>
              <a:schemeClr val="bg1"/>
            </a:solidFill>
          </a:endParaRPr>
        </a:p>
      </dgm:t>
    </dgm:pt>
    <dgm:pt modelId="{1A8C081E-7A74-4B86-B227-8EB3E64A2802}">
      <dgm:prSet phldrT="[Text]" custT="1"/>
      <dgm:spPr/>
      <dgm:t>
        <a:bodyPr rtlCol="0"/>
        <a:lstStyle/>
        <a:p>
          <a:pPr rtl="0"/>
          <a:r>
            <a:rPr lang="hr-HR" sz="1800" noProof="0" dirty="0">
              <a:solidFill>
                <a:schemeClr val="bg1"/>
              </a:solidFill>
            </a:rPr>
            <a:t>Program ulaganja u proizvodne inovacije MSP-ova ima za cilj poboljšati efikasnost proizvodnih i poslovnih procesa na inovativan način a sve u kontekstu prelaska na emisijski neutralno gospodarstvo. Rezultati provedenih aktivnosti biti će smanjivanje proizvodnje energije po jedinici proizvoda te smanjivanje emisije CO2 i sporadično zaštita okoliša odnosno zdravlja ljudi. </a:t>
          </a:r>
        </a:p>
      </dgm:t>
    </dgm:pt>
    <dgm:pt modelId="{7F2ADD61-934C-448B-8EEC-E032793E39D2}" type="parTrans" cxnId="{DB783CC3-548E-4924-B89F-1AC9BD59F24F}">
      <dgm:prSet/>
      <dgm:spPr/>
      <dgm:t>
        <a:bodyPr/>
        <a:lstStyle/>
        <a:p>
          <a:endParaRPr lang="hr-HR">
            <a:solidFill>
              <a:schemeClr val="bg1"/>
            </a:solidFill>
          </a:endParaRPr>
        </a:p>
      </dgm:t>
    </dgm:pt>
    <dgm:pt modelId="{32633244-1637-4008-80DF-B3E37C1276CA}" type="sibTrans" cxnId="{DB783CC3-548E-4924-B89F-1AC9BD59F24F}">
      <dgm:prSet/>
      <dgm:spPr/>
      <dgm:t>
        <a:bodyPr/>
        <a:lstStyle/>
        <a:p>
          <a:endParaRPr lang="hr-HR">
            <a:solidFill>
              <a:schemeClr val="bg1"/>
            </a:solidFill>
          </a:endParaRPr>
        </a:p>
      </dgm:t>
    </dgm:pt>
    <dgm:pt modelId="{0D5D61AC-5259-40CD-8E60-C7A60C9E094C}" type="pres">
      <dgm:prSet presAssocID="{CE05747F-C2B6-48F4-B230-931F3251F608}" presName="linear" presStyleCnt="0">
        <dgm:presLayoutVars>
          <dgm:animLvl val="lvl"/>
          <dgm:resizeHandles val="exact"/>
        </dgm:presLayoutVars>
      </dgm:prSet>
      <dgm:spPr/>
    </dgm:pt>
    <dgm:pt modelId="{E48273AB-5110-4FB3-8068-77F1E8C19D70}" type="pres">
      <dgm:prSet presAssocID="{7E505937-A1D1-4FCF-B857-F28870C2B438}" presName="parentText" presStyleLbl="node1" presStyleIdx="0" presStyleCnt="1" custScaleY="64337" custLinFactNeighborX="-14997" custLinFactNeighborY="-2654">
        <dgm:presLayoutVars>
          <dgm:chMax val="0"/>
          <dgm:bulletEnabled val="1"/>
        </dgm:presLayoutVars>
      </dgm:prSet>
      <dgm:spPr/>
    </dgm:pt>
    <dgm:pt modelId="{160743BD-F44D-4BF3-9863-F5D166FDBEF5}" type="pres">
      <dgm:prSet presAssocID="{7E505937-A1D1-4FCF-B857-F28870C2B438}" presName="childText" presStyleLbl="revTx" presStyleIdx="0" presStyleCnt="1">
        <dgm:presLayoutVars>
          <dgm:bulletEnabled val="1"/>
        </dgm:presLayoutVars>
      </dgm:prSet>
      <dgm:spPr/>
    </dgm:pt>
  </dgm:ptLst>
  <dgm:cxnLst>
    <dgm:cxn modelId="{05046015-E776-4D59-9ACC-9C9FF09ED8C0}" srcId="{7E505937-A1D1-4FCF-B857-F28870C2B438}" destId="{8FCC3F72-EFC0-4A6E-9B82-2524EAEACBB2}" srcOrd="1" destOrd="0" parTransId="{B1F9E9FA-0EE0-477A-8403-01DE989F2D58}" sibTransId="{8FEABFC4-7B03-4332-A522-935D4E53B139}"/>
    <dgm:cxn modelId="{76698416-48B6-446C-BC4D-BBB529F863E9}" srcId="{7E505937-A1D1-4FCF-B857-F28870C2B438}" destId="{754976FE-E4B0-4743-B453-0E44EC68399E}" srcOrd="0" destOrd="0" parTransId="{4D9FEAA5-C005-491D-B43A-D4F62D2E4495}" sibTransId="{C2AD5ED6-AB5F-4192-9A90-DE66475C951C}"/>
    <dgm:cxn modelId="{12628B3F-4785-435E-9728-FFDCD38C4620}" type="presOf" srcId="{7E505937-A1D1-4FCF-B857-F28870C2B438}" destId="{E48273AB-5110-4FB3-8068-77F1E8C19D70}" srcOrd="0" destOrd="0" presId="urn:microsoft.com/office/officeart/2005/8/layout/vList2"/>
    <dgm:cxn modelId="{E59A6F43-2FE5-4086-A48C-4861F993BB31}" type="presOf" srcId="{CE05747F-C2B6-48F4-B230-931F3251F608}" destId="{0D5D61AC-5259-40CD-8E60-C7A60C9E094C}" srcOrd="0" destOrd="0" presId="urn:microsoft.com/office/officeart/2005/8/layout/vList2"/>
    <dgm:cxn modelId="{2577AF47-547F-47F7-A484-871FB3256470}" srcId="{CE05747F-C2B6-48F4-B230-931F3251F608}" destId="{7E505937-A1D1-4FCF-B857-F28870C2B438}" srcOrd="0" destOrd="0" parTransId="{C7132FAD-B185-4405-ABD4-A30DEAC13416}" sibTransId="{3B7DB6A5-4C5E-46B9-A357-36BB8E4D8D85}"/>
    <dgm:cxn modelId="{669E1C6C-6F60-43CF-B832-B9644AA3D925}" type="presOf" srcId="{1A8C081E-7A74-4B86-B227-8EB3E64A2802}" destId="{160743BD-F44D-4BF3-9863-F5D166FDBEF5}" srcOrd="0" destOrd="3" presId="urn:microsoft.com/office/officeart/2005/8/layout/vList2"/>
    <dgm:cxn modelId="{2B14E87D-BC8B-4A0A-A514-DE68D3D60C3B}" type="presOf" srcId="{8FCC3F72-EFC0-4A6E-9B82-2524EAEACBB2}" destId="{160743BD-F44D-4BF3-9863-F5D166FDBEF5}" srcOrd="0" destOrd="1" presId="urn:microsoft.com/office/officeart/2005/8/layout/vList2"/>
    <dgm:cxn modelId="{645F6E7F-DC45-4D26-9A51-58279845D457}" type="presOf" srcId="{754976FE-E4B0-4743-B453-0E44EC68399E}" destId="{160743BD-F44D-4BF3-9863-F5D166FDBEF5}" srcOrd="0" destOrd="0" presId="urn:microsoft.com/office/officeart/2005/8/layout/vList2"/>
    <dgm:cxn modelId="{3CCD9ABD-CF95-40F9-A5E9-A867124D36C2}" srcId="{7E505937-A1D1-4FCF-B857-F28870C2B438}" destId="{8129FD2A-3327-4A99-8DA3-3ED69C380BBF}" srcOrd="2" destOrd="0" parTransId="{7DD5F013-3D04-49E8-82EB-A8639C5DF3F3}" sibTransId="{A8260337-4981-49E0-A0A2-2BCA817F7F39}"/>
    <dgm:cxn modelId="{DB783CC3-548E-4924-B89F-1AC9BD59F24F}" srcId="{7E505937-A1D1-4FCF-B857-F28870C2B438}" destId="{1A8C081E-7A74-4B86-B227-8EB3E64A2802}" srcOrd="3" destOrd="0" parTransId="{7F2ADD61-934C-448B-8EEC-E032793E39D2}" sibTransId="{32633244-1637-4008-80DF-B3E37C1276CA}"/>
    <dgm:cxn modelId="{30303FD0-F509-4C30-86AE-A9CE0ACC7FF2}" type="presOf" srcId="{8129FD2A-3327-4A99-8DA3-3ED69C380BBF}" destId="{160743BD-F44D-4BF3-9863-F5D166FDBEF5}" srcOrd="0" destOrd="2" presId="urn:microsoft.com/office/officeart/2005/8/layout/vList2"/>
    <dgm:cxn modelId="{DDA59D3A-2368-4569-91F4-949247C7F0DC}" type="presParOf" srcId="{0D5D61AC-5259-40CD-8E60-C7A60C9E094C}" destId="{E48273AB-5110-4FB3-8068-77F1E8C19D70}" srcOrd="0" destOrd="0" presId="urn:microsoft.com/office/officeart/2005/8/layout/vList2"/>
    <dgm:cxn modelId="{264679E5-A89B-4D62-836B-53B39836A43E}" type="presParOf" srcId="{0D5D61AC-5259-40CD-8E60-C7A60C9E094C}" destId="{160743BD-F44D-4BF3-9863-F5D166FDBEF5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F7716FB-DD74-4BB1-B065-77BB55499A1E}">
      <dsp:nvSpPr>
        <dsp:cNvPr id="0" name=""/>
        <dsp:cNvSpPr/>
      </dsp:nvSpPr>
      <dsp:spPr>
        <a:xfrm>
          <a:off x="399618" y="0"/>
          <a:ext cx="6387219" cy="2807514"/>
        </a:xfrm>
        <a:prstGeom prst="rightArrow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p3d z="-161800" extrusionH="600" contourW="3000">
          <a:bevelT w="48600" h="18600" prst="relaxedInset"/>
          <a:bevelB w="48600" h="8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803430C-9DB2-44D2-8C99-6587E0C19F73}">
      <dsp:nvSpPr>
        <dsp:cNvPr id="0" name=""/>
        <dsp:cNvSpPr/>
      </dsp:nvSpPr>
      <dsp:spPr>
        <a:xfrm>
          <a:off x="0" y="842254"/>
          <a:ext cx="2254312" cy="1123005"/>
        </a:xfrm>
        <a:prstGeom prst="roundRect">
          <a:avLst/>
        </a:prstGeom>
        <a:solidFill>
          <a:srgbClr val="FFCD05"/>
        </a:solidFill>
        <a:ln>
          <a:noFill/>
        </a:ln>
        <a:effectLst/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000" kern="1200" dirty="0"/>
            <a:t>ESI 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000" kern="1200" dirty="0"/>
            <a:t>10,7 </a:t>
          </a:r>
          <a:r>
            <a:rPr lang="hr-HR" sz="2000" kern="1200" dirty="0" err="1"/>
            <a:t>mldr</a:t>
          </a:r>
          <a:r>
            <a:rPr lang="hr-HR" sz="2000" kern="1200" dirty="0"/>
            <a:t>. EUR</a:t>
          </a:r>
        </a:p>
      </dsp:txBody>
      <dsp:txXfrm>
        <a:off x="54821" y="897075"/>
        <a:ext cx="2144670" cy="1013363"/>
      </dsp:txXfrm>
    </dsp:sp>
    <dsp:sp modelId="{5C1C174A-467D-4CD0-8A11-AA837F1CC36C}">
      <dsp:nvSpPr>
        <dsp:cNvPr id="0" name=""/>
        <dsp:cNvSpPr/>
      </dsp:nvSpPr>
      <dsp:spPr>
        <a:xfrm>
          <a:off x="2630031" y="842254"/>
          <a:ext cx="2254312" cy="1123005"/>
        </a:xfrm>
        <a:prstGeom prst="roundRect">
          <a:avLst/>
        </a:prstGeom>
        <a:solidFill>
          <a:srgbClr val="FFCD05"/>
        </a:solidFill>
        <a:ln>
          <a:noFill/>
        </a:ln>
        <a:effectLst/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000" kern="1200" dirty="0"/>
            <a:t>OPKK 2014-2020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000" kern="1200" dirty="0"/>
            <a:t>8,1 </a:t>
          </a:r>
          <a:r>
            <a:rPr lang="hr-HR" sz="2000" kern="1200" dirty="0" err="1"/>
            <a:t>mldr</a:t>
          </a:r>
          <a:r>
            <a:rPr lang="hr-HR" sz="2000" kern="1200" dirty="0"/>
            <a:t>. EUR</a:t>
          </a:r>
        </a:p>
      </dsp:txBody>
      <dsp:txXfrm>
        <a:off x="2684852" y="897075"/>
        <a:ext cx="2144670" cy="1013363"/>
      </dsp:txXfrm>
    </dsp:sp>
    <dsp:sp modelId="{4CD289AA-6D1C-4647-9C08-213AA111CB13}">
      <dsp:nvSpPr>
        <dsp:cNvPr id="0" name=""/>
        <dsp:cNvSpPr/>
      </dsp:nvSpPr>
      <dsp:spPr>
        <a:xfrm>
          <a:off x="5260063" y="842254"/>
          <a:ext cx="2254312" cy="1123005"/>
        </a:xfrm>
        <a:prstGeom prst="roundRect">
          <a:avLst/>
        </a:prstGeom>
        <a:solidFill>
          <a:srgbClr val="FFCD05"/>
        </a:solidFill>
        <a:ln>
          <a:noFill/>
        </a:ln>
        <a:effectLst/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000" kern="1200" dirty="0"/>
            <a:t>Poduzetništvo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000" kern="1200" dirty="0"/>
            <a:t>978 </a:t>
          </a:r>
          <a:r>
            <a:rPr lang="hr-HR" sz="2000" kern="1200" dirty="0" err="1"/>
            <a:t>mil</a:t>
          </a:r>
          <a:r>
            <a:rPr lang="hr-HR" sz="2000" kern="1200" dirty="0"/>
            <a:t>. EUR</a:t>
          </a:r>
        </a:p>
      </dsp:txBody>
      <dsp:txXfrm>
        <a:off x="5314884" y="897075"/>
        <a:ext cx="2144670" cy="101336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F7716FB-DD74-4BB1-B065-77BB55499A1E}">
      <dsp:nvSpPr>
        <dsp:cNvPr id="0" name=""/>
        <dsp:cNvSpPr/>
      </dsp:nvSpPr>
      <dsp:spPr>
        <a:xfrm>
          <a:off x="550372" y="0"/>
          <a:ext cx="6237556" cy="2711513"/>
        </a:xfrm>
        <a:prstGeom prst="rightArrow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p3d z="-161800" extrusionH="600" contourW="3000">
          <a:bevelT w="48600" h="18600" prst="relaxedInset"/>
          <a:bevelB w="48600" h="8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803430C-9DB2-44D2-8C99-6587E0C19F73}">
      <dsp:nvSpPr>
        <dsp:cNvPr id="0" name=""/>
        <dsp:cNvSpPr/>
      </dsp:nvSpPr>
      <dsp:spPr>
        <a:xfrm>
          <a:off x="5553" y="813453"/>
          <a:ext cx="1678081" cy="1084605"/>
        </a:xfrm>
        <a:prstGeom prst="roundRect">
          <a:avLst/>
        </a:prstGeom>
        <a:solidFill>
          <a:srgbClr val="FFCD05"/>
        </a:solidFill>
        <a:ln>
          <a:noFill/>
        </a:ln>
        <a:effectLst/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000" kern="1200" dirty="0"/>
            <a:t>28 NATJEČAJA</a:t>
          </a:r>
        </a:p>
      </dsp:txBody>
      <dsp:txXfrm>
        <a:off x="58499" y="866399"/>
        <a:ext cx="1572189" cy="978713"/>
      </dsp:txXfrm>
    </dsp:sp>
    <dsp:sp modelId="{5C1C174A-467D-4CD0-8A11-AA837F1CC36C}">
      <dsp:nvSpPr>
        <dsp:cNvPr id="0" name=""/>
        <dsp:cNvSpPr/>
      </dsp:nvSpPr>
      <dsp:spPr>
        <a:xfrm>
          <a:off x="1888591" y="813453"/>
          <a:ext cx="1678081" cy="1084605"/>
        </a:xfrm>
        <a:prstGeom prst="roundRect">
          <a:avLst/>
        </a:prstGeom>
        <a:solidFill>
          <a:srgbClr val="FFCD05"/>
        </a:solidFill>
        <a:ln>
          <a:noFill/>
        </a:ln>
        <a:effectLst/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000" kern="1200" dirty="0"/>
            <a:t>1,9 </a:t>
          </a:r>
          <a:r>
            <a:rPr lang="hr-HR" sz="2000" kern="1200" dirty="0" err="1"/>
            <a:t>mlrd</a:t>
          </a:r>
          <a:r>
            <a:rPr lang="hr-HR" sz="2000" kern="1200" dirty="0"/>
            <a:t> EUR PRIHVATLJIVIH TROŠKOVA</a:t>
          </a:r>
        </a:p>
      </dsp:txBody>
      <dsp:txXfrm>
        <a:off x="1941537" y="866399"/>
        <a:ext cx="1572189" cy="978713"/>
      </dsp:txXfrm>
    </dsp:sp>
    <dsp:sp modelId="{4CD289AA-6D1C-4647-9C08-213AA111CB13}">
      <dsp:nvSpPr>
        <dsp:cNvPr id="0" name=""/>
        <dsp:cNvSpPr/>
      </dsp:nvSpPr>
      <dsp:spPr>
        <a:xfrm>
          <a:off x="3771629" y="813453"/>
          <a:ext cx="1678081" cy="1084605"/>
        </a:xfrm>
        <a:prstGeom prst="roundRect">
          <a:avLst/>
        </a:prstGeom>
        <a:solidFill>
          <a:srgbClr val="FFCD05"/>
        </a:solidFill>
        <a:ln>
          <a:noFill/>
        </a:ln>
        <a:effectLst/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000" kern="1200" dirty="0"/>
            <a:t>5.423 UGOVORA</a:t>
          </a:r>
        </a:p>
      </dsp:txBody>
      <dsp:txXfrm>
        <a:off x="3824575" y="866399"/>
        <a:ext cx="1572189" cy="978713"/>
      </dsp:txXfrm>
    </dsp:sp>
    <dsp:sp modelId="{11B7D45D-2370-4270-B0C0-90AE3FA3CD75}">
      <dsp:nvSpPr>
        <dsp:cNvPr id="0" name=""/>
        <dsp:cNvSpPr/>
      </dsp:nvSpPr>
      <dsp:spPr>
        <a:xfrm>
          <a:off x="5654666" y="813453"/>
          <a:ext cx="1678081" cy="1084605"/>
        </a:xfrm>
        <a:prstGeom prst="roundRect">
          <a:avLst/>
        </a:prstGeom>
        <a:solidFill>
          <a:srgbClr val="FFCD05"/>
        </a:solidFill>
        <a:ln>
          <a:noFill/>
        </a:ln>
        <a:effectLst/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000" kern="1200" dirty="0"/>
            <a:t>978</a:t>
          </a:r>
          <a:r>
            <a:rPr lang="hr-HR" sz="2000" kern="1200" dirty="0"/>
            <a:t>,4</a:t>
          </a:r>
          <a:r>
            <a:rPr lang="pt-BR" sz="2000" kern="1200" dirty="0"/>
            <a:t> </a:t>
          </a:r>
          <a:r>
            <a:rPr lang="hr-HR" sz="2000" kern="1200" dirty="0" err="1"/>
            <a:t>mil</a:t>
          </a:r>
          <a:r>
            <a:rPr lang="pt-BR" sz="2000" kern="1200" dirty="0"/>
            <a:t> EUR EU POTPORE</a:t>
          </a:r>
          <a:r>
            <a:rPr lang="hr-HR" sz="2000" kern="1200" dirty="0"/>
            <a:t> </a:t>
          </a:r>
        </a:p>
      </dsp:txBody>
      <dsp:txXfrm>
        <a:off x="5707612" y="866399"/>
        <a:ext cx="1572189" cy="978713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48273AB-5110-4FB3-8068-77F1E8C19D70}">
      <dsp:nvSpPr>
        <dsp:cNvPr id="0" name=""/>
        <dsp:cNvSpPr/>
      </dsp:nvSpPr>
      <dsp:spPr>
        <a:xfrm>
          <a:off x="0" y="0"/>
          <a:ext cx="11461181" cy="643122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rtlCol="0" anchor="ctr" anchorCtr="0">
          <a:noAutofit/>
        </a:bodyPr>
        <a:lstStyle/>
        <a:p>
          <a:pPr marL="0" lvl="0" indent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800" b="1" kern="1200" noProof="0" dirty="0"/>
            <a:t>Podrška projektima poslovnog sektora koji su uključeni u okviru programa unije i programa međunarodne suradnje </a:t>
          </a:r>
        </a:p>
      </dsp:txBody>
      <dsp:txXfrm>
        <a:off x="31395" y="31395"/>
        <a:ext cx="11398391" cy="580332"/>
      </dsp:txXfrm>
    </dsp:sp>
    <dsp:sp modelId="{160743BD-F44D-4BF3-9863-F5D166FDBEF5}">
      <dsp:nvSpPr>
        <dsp:cNvPr id="0" name=""/>
        <dsp:cNvSpPr/>
      </dsp:nvSpPr>
      <dsp:spPr>
        <a:xfrm>
          <a:off x="0" y="658673"/>
          <a:ext cx="11461181" cy="116127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63892" tIns="21590" rIns="120904" bIns="21590" numCol="1" spcCol="1270" rtlCol="0" anchor="t" anchorCtr="0">
          <a:noAutofit/>
        </a:bodyPr>
        <a:lstStyle/>
        <a:p>
          <a:pPr marL="114300" lvl="1" indent="-114300" algn="l" defTabSz="57785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hr-HR" sz="1300" kern="1200" noProof="0" dirty="0">
              <a:solidFill>
                <a:schemeClr val="bg1"/>
              </a:solidFill>
            </a:rPr>
            <a:t>Prihvatljivi prijavitelji: Mikro mala i srednja poduzeća,</a:t>
          </a:r>
        </a:p>
        <a:p>
          <a:pPr marL="114300" lvl="1" indent="-114300" algn="l" defTabSz="57785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hr-HR" sz="1300" kern="1200" noProof="0" dirty="0">
              <a:solidFill>
                <a:schemeClr val="bg1"/>
              </a:solidFill>
            </a:rPr>
            <a:t>Ukupni iznos bespovratnih sredstava: 500.000 </a:t>
          </a:r>
          <a:r>
            <a:rPr lang="hr-HR" sz="1300" kern="1200" noProof="0" dirty="0">
              <a:solidFill>
                <a:schemeClr val="bg1"/>
              </a:solidFill>
              <a:latin typeface="Dubai" panose="020B0503030403030204" pitchFamily="34" charset="-78"/>
              <a:cs typeface="Dubai" panose="020B0503030403030204" pitchFamily="34" charset="-78"/>
            </a:rPr>
            <a:t>€,</a:t>
          </a:r>
          <a:endParaRPr lang="hr-HR" sz="1300" kern="1200" noProof="0" dirty="0">
            <a:solidFill>
              <a:schemeClr val="bg1"/>
            </a:solidFill>
          </a:endParaRPr>
        </a:p>
        <a:p>
          <a:pPr marL="114300" lvl="1" indent="-114300" algn="l" defTabSz="57785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hr-HR" sz="1300" kern="1200" noProof="0" dirty="0">
              <a:solidFill>
                <a:schemeClr val="bg1"/>
              </a:solidFill>
            </a:rPr>
            <a:t>Indikativni datum početka i završetka: 1.11.2023.-15.3.2024.,</a:t>
          </a:r>
        </a:p>
        <a:p>
          <a:pPr marL="114300" lvl="1" indent="-114300" algn="l" defTabSz="57785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pt-BR" sz="1300" kern="1200" noProof="0" dirty="0">
              <a:solidFill>
                <a:schemeClr val="bg1"/>
              </a:solidFill>
            </a:rPr>
            <a:t>Poticanje međunarodne istraživačke i inovacijske suradnje</a:t>
          </a:r>
          <a:r>
            <a:rPr lang="hr-HR" sz="1300" kern="1200" noProof="0" dirty="0">
              <a:solidFill>
                <a:schemeClr val="bg1"/>
              </a:solidFill>
            </a:rPr>
            <a:t>. Povećana kvantiteta i kvaliteta istraživanja i povećana održivost IRI ulaganja poslovnog sektora kroz jaču sinergiju programa Unije.</a:t>
          </a:r>
        </a:p>
      </dsp:txBody>
      <dsp:txXfrm>
        <a:off x="0" y="658673"/>
        <a:ext cx="11461181" cy="1161270"/>
      </dsp:txXfrm>
    </dsp:sp>
    <dsp:sp modelId="{046C0C59-7736-4C26-9A8E-1506162FED79}">
      <dsp:nvSpPr>
        <dsp:cNvPr id="0" name=""/>
        <dsp:cNvSpPr/>
      </dsp:nvSpPr>
      <dsp:spPr>
        <a:xfrm>
          <a:off x="0" y="1819943"/>
          <a:ext cx="11461181" cy="643122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rtlCol="0" anchor="ctr" anchorCtr="0">
          <a:noAutofit/>
        </a:bodyPr>
        <a:lstStyle/>
        <a:p>
          <a:pPr marL="0" lvl="0" indent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000" b="1" kern="1200" noProof="0" dirty="0"/>
            <a:t>Inovacijski vaučeri</a:t>
          </a:r>
        </a:p>
      </dsp:txBody>
      <dsp:txXfrm>
        <a:off x="31395" y="1851338"/>
        <a:ext cx="11398391" cy="580332"/>
      </dsp:txXfrm>
    </dsp:sp>
    <dsp:sp modelId="{F86B86AC-A25F-4FAD-BD44-13D6286DB5AC}">
      <dsp:nvSpPr>
        <dsp:cNvPr id="0" name=""/>
        <dsp:cNvSpPr/>
      </dsp:nvSpPr>
      <dsp:spPr>
        <a:xfrm>
          <a:off x="0" y="2463065"/>
          <a:ext cx="11461181" cy="11964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63892" tIns="21590" rIns="120904" bIns="21590" numCol="1" spcCol="1270" rtlCol="0" anchor="t" anchorCtr="0">
          <a:noAutofit/>
        </a:bodyPr>
        <a:lstStyle/>
        <a:p>
          <a:pPr marL="114300" lvl="1" indent="-114300" algn="l" defTabSz="57785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hr-HR" sz="1300" kern="1200" noProof="0" dirty="0">
              <a:solidFill>
                <a:schemeClr val="bg1"/>
              </a:solidFill>
            </a:rPr>
            <a:t>Prihvatljivi prijavitelji: Mikro mala i srednja poduzeća,</a:t>
          </a:r>
        </a:p>
        <a:p>
          <a:pPr marL="114300" lvl="1" indent="-114300" algn="l" defTabSz="57785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hr-HR" sz="1300" kern="1200" noProof="0" dirty="0">
              <a:solidFill>
                <a:schemeClr val="bg1"/>
              </a:solidFill>
            </a:rPr>
            <a:t>Ukupni iznos bespovratnih sredstava: 4.874.214 </a:t>
          </a:r>
          <a:r>
            <a:rPr lang="hr-HR" sz="1300" kern="1200" noProof="0" dirty="0">
              <a:solidFill>
                <a:schemeClr val="bg1"/>
              </a:solidFill>
              <a:latin typeface="Dubai" panose="020B0503030403030204" pitchFamily="34" charset="-78"/>
              <a:cs typeface="Dubai" panose="020B0503030403030204" pitchFamily="34" charset="-78"/>
            </a:rPr>
            <a:t>€,</a:t>
          </a:r>
          <a:endParaRPr lang="hr-HR" sz="1300" kern="1200" noProof="0" dirty="0">
            <a:solidFill>
              <a:schemeClr val="bg1"/>
            </a:solidFill>
          </a:endParaRPr>
        </a:p>
        <a:p>
          <a:pPr marL="114300" lvl="1" indent="-114300" algn="l" defTabSz="57785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hr-HR" sz="1300" kern="1200" noProof="0" dirty="0">
              <a:solidFill>
                <a:schemeClr val="bg1"/>
              </a:solidFill>
            </a:rPr>
            <a:t>Indikativni datum početka i završetka: 15.5.2023. – 15.5.2028., </a:t>
          </a:r>
        </a:p>
        <a:p>
          <a:pPr marL="114300" lvl="1" indent="-114300" algn="l" defTabSz="57785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hr-HR" sz="1300" kern="1200" noProof="0" dirty="0">
              <a:solidFill>
                <a:schemeClr val="bg1"/>
              </a:solidFill>
            </a:rPr>
            <a:t>Provedena istraživanja u svrhu razvoja inovativnih proizvoda i usluga, prenesena tehnološka rješenja koja izlaze iz IRI-ja.</a:t>
          </a:r>
        </a:p>
        <a:p>
          <a:pPr marL="114300" lvl="1" indent="-114300" algn="l" defTabSz="57785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endParaRPr lang="hr-HR" sz="1300" kern="1200" noProof="0" dirty="0"/>
        </a:p>
      </dsp:txBody>
      <dsp:txXfrm>
        <a:off x="0" y="2463065"/>
        <a:ext cx="11461181" cy="1196460"/>
      </dsp:txXfrm>
    </dsp:sp>
    <dsp:sp modelId="{E43C16AD-ED87-4AE7-B02C-E4364DEA3E01}">
      <dsp:nvSpPr>
        <dsp:cNvPr id="0" name=""/>
        <dsp:cNvSpPr/>
      </dsp:nvSpPr>
      <dsp:spPr>
        <a:xfrm>
          <a:off x="0" y="3659525"/>
          <a:ext cx="11461181" cy="643122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rtlCol="0" anchor="ctr" anchorCtr="0">
          <a:noAutofit/>
        </a:bodyPr>
        <a:lstStyle/>
        <a:p>
          <a:pPr marL="0" lvl="0" indent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600" b="1" kern="1200" noProof="0" dirty="0"/>
            <a:t>Podrška uključivanju MSP-ova u lance vrijednosti kako bi inovacijama procesa i/ili poslovanja uspostavili dugoročne dobavljačke odnose/lance vrijednosti sa drugim poduzećima u ciljanom strateškom segmentu </a:t>
          </a:r>
        </a:p>
      </dsp:txBody>
      <dsp:txXfrm>
        <a:off x="31395" y="3690920"/>
        <a:ext cx="11398391" cy="580332"/>
      </dsp:txXfrm>
    </dsp:sp>
    <dsp:sp modelId="{6419255D-07C5-4751-8C60-74B067466F25}">
      <dsp:nvSpPr>
        <dsp:cNvPr id="0" name=""/>
        <dsp:cNvSpPr/>
      </dsp:nvSpPr>
      <dsp:spPr>
        <a:xfrm>
          <a:off x="0" y="4302648"/>
          <a:ext cx="11461181" cy="9853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63892" tIns="21590" rIns="120904" bIns="21590" numCol="1" spcCol="1270" rtlCol="0" anchor="t" anchorCtr="0">
          <a:noAutofit/>
        </a:bodyPr>
        <a:lstStyle/>
        <a:p>
          <a:pPr marL="114300" lvl="1" indent="-114300" algn="l" defTabSz="57785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hr-HR" sz="1300" kern="1200" noProof="0" dirty="0">
              <a:solidFill>
                <a:schemeClr val="bg1"/>
              </a:solidFill>
            </a:rPr>
            <a:t>Prihvatljivi prijavitelji: Mikro mala i srednja poduzeća,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hr-HR" sz="1300" kern="1200" noProof="0" dirty="0">
              <a:solidFill>
                <a:schemeClr val="bg1"/>
              </a:solidFill>
            </a:rPr>
            <a:t>Ukupni iznos bespovratnih sredstava: 7.448.360 </a:t>
          </a:r>
          <a:r>
            <a:rPr lang="hr-HR" sz="1300" kern="1200" noProof="0" dirty="0">
              <a:solidFill>
                <a:schemeClr val="bg1"/>
              </a:solidFill>
              <a:latin typeface="Dubai" panose="020B0503030403030204" pitchFamily="34" charset="-78"/>
              <a:cs typeface="Dubai" panose="020B0503030403030204" pitchFamily="34" charset="-78"/>
            </a:rPr>
            <a:t>€,</a:t>
          </a:r>
          <a:endParaRPr lang="hr-HR" sz="1300" kern="1200" noProof="0" dirty="0">
            <a:solidFill>
              <a:schemeClr val="bg1"/>
            </a:solidFill>
          </a:endParaRP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hr-HR" sz="1300" kern="1200" noProof="0" dirty="0">
              <a:solidFill>
                <a:schemeClr val="bg1"/>
              </a:solidFill>
            </a:rPr>
            <a:t>Indikativni datum početka i završetka: 15.10.2023. – 30.3.2024., 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hr-HR" sz="1300" kern="1200" noProof="0" dirty="0">
              <a:solidFill>
                <a:schemeClr val="bg1"/>
              </a:solidFill>
            </a:rPr>
            <a:t>Povećana inovativnost poduzeća i njihova uključenost u globalne lance vrijednosti.</a:t>
          </a:r>
        </a:p>
      </dsp:txBody>
      <dsp:txXfrm>
        <a:off x="0" y="4302648"/>
        <a:ext cx="11461181" cy="98532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48273AB-5110-4FB3-8068-77F1E8C19D70}">
      <dsp:nvSpPr>
        <dsp:cNvPr id="0" name=""/>
        <dsp:cNvSpPr/>
      </dsp:nvSpPr>
      <dsp:spPr>
        <a:xfrm>
          <a:off x="0" y="460429"/>
          <a:ext cx="9765586" cy="770808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rtlCol="0" anchor="ctr" anchorCtr="0">
          <a:noAutofit/>
        </a:bodyPr>
        <a:lstStyle/>
        <a:p>
          <a:pPr marL="0" lvl="0" indent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800" b="1" kern="1200" noProof="0" dirty="0">
              <a:solidFill>
                <a:schemeClr val="tx1"/>
              </a:solidFill>
            </a:rPr>
            <a:t>Program ulaganja u proizvodne i poslovne inovacije s ciljem pružanja podrške energetskoj tranziciji, digitalizaciji poslovnog sektora i promocije održivog poslovanja bez negativnog utjecaja </a:t>
          </a:r>
          <a:r>
            <a:rPr lang="hr-HR" sz="1600" kern="1200" noProof="0" dirty="0">
              <a:solidFill>
                <a:schemeClr val="bg1"/>
              </a:solidFill>
            </a:rPr>
            <a:t>na okoliš i zdravlje ljudi </a:t>
          </a:r>
        </a:p>
      </dsp:txBody>
      <dsp:txXfrm>
        <a:off x="37628" y="498057"/>
        <a:ext cx="9690330" cy="695552"/>
      </dsp:txXfrm>
    </dsp:sp>
    <dsp:sp modelId="{160743BD-F44D-4BF3-9863-F5D166FDBEF5}">
      <dsp:nvSpPr>
        <dsp:cNvPr id="0" name=""/>
        <dsp:cNvSpPr/>
      </dsp:nvSpPr>
      <dsp:spPr>
        <a:xfrm>
          <a:off x="0" y="1294526"/>
          <a:ext cx="9765586" cy="23846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10057" tIns="22860" rIns="128016" bIns="22860" numCol="1" spcCol="1270" rtlCol="0" anchor="t" anchorCtr="0">
          <a:noAutofit/>
        </a:bodyPr>
        <a:lstStyle/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hr-HR" sz="1800" kern="1200" noProof="0" dirty="0">
              <a:solidFill>
                <a:schemeClr val="bg1"/>
              </a:solidFill>
            </a:rPr>
            <a:t>Prihvatljivi prijavitelji: Mikro mala i srednja poduzeća s prihvatljivog područja i s prihvatljivim aktivnostima,</a:t>
          </a:r>
        </a:p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hr-HR" sz="1800" kern="1200" noProof="0" dirty="0">
              <a:solidFill>
                <a:schemeClr val="bg1"/>
              </a:solidFill>
            </a:rPr>
            <a:t>Ukupni iznos bespovratnih sredstava: 9.500.000  </a:t>
          </a:r>
          <a:r>
            <a:rPr lang="hr-HR" sz="1800" kern="1200" noProof="0" dirty="0">
              <a:solidFill>
                <a:schemeClr val="bg1"/>
              </a:solidFill>
              <a:latin typeface="Dubai" panose="020B0503030403030204" pitchFamily="34" charset="-78"/>
              <a:cs typeface="Dubai" panose="020B0503030403030204" pitchFamily="34" charset="-78"/>
            </a:rPr>
            <a:t>€,</a:t>
          </a:r>
          <a:endParaRPr lang="hr-HR" sz="1800" kern="1200" noProof="0" dirty="0">
            <a:solidFill>
              <a:schemeClr val="bg1"/>
            </a:solidFill>
          </a:endParaRPr>
        </a:p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hr-HR" sz="1800" kern="1200" noProof="0" dirty="0">
              <a:solidFill>
                <a:schemeClr val="bg1"/>
              </a:solidFill>
            </a:rPr>
            <a:t>Indikativni datum početka i završetka: 12.12.2023.- 12.12.2025.,</a:t>
          </a:r>
        </a:p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hr-HR" sz="1800" kern="1200" noProof="0" dirty="0">
              <a:solidFill>
                <a:schemeClr val="bg1"/>
              </a:solidFill>
            </a:rPr>
            <a:t>Program ulaganja u proizvodne inovacije MSP-ova ima za cilj poboljšati efikasnost proizvodnih i poslovnih procesa na inovativan način a sve u kontekstu prelaska na emisijski neutralno gospodarstvo. Rezultati provedenih aktivnosti biti će smanjivanje proizvodnje energije po jedinici proizvoda te smanjivanje emisije CO2 i sporadično zaštita okoliša odnosno zdravlja ljudi. </a:t>
          </a:r>
        </a:p>
      </dsp:txBody>
      <dsp:txXfrm>
        <a:off x="0" y="1294526"/>
        <a:ext cx="9765586" cy="238464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7">
  <dgm:title val=""/>
  <dgm:desc val=""/>
  <dgm:catLst>
    <dgm:cat type="3D" pri="11700"/>
  </dgm:catLst>
  <dgm:scene3d>
    <a:camera prst="perspectiveLeft" zoom="91000"/>
    <a:lightRig rig="threePt" dir="t">
      <a:rot lat="0" lon="0" rev="20640000"/>
    </a:lightRig>
  </dgm:scene3d>
  <dgm:styleLbl name="node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threePt" dir="t"/>
    </dgm:scene3d>
    <dgm:sp3d extrusionH="50600" prstMaterial="clear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 z="572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118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 z="106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 z="-2118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0000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50600">
      <a:bevelT w="101600" h="80600"/>
      <a:bevelB w="80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50600">
      <a:bevelT w="101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61800" extrusionH="10600" contourW="3000">
      <a:bevelT w="48600" h="8600" prst="softRound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61800" extrusionH="10600" contourW="3000">
      <a:bevelT w="48600" h="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618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50600">
      <a:bevelT w="80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200" extrusionH="600" contourW="3000" prstMaterial="plastic">
      <a:bevelT w="80600" h="18600" prst="relaxedInset"/>
      <a:bevelB w="80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7">
  <dgm:title val=""/>
  <dgm:desc val=""/>
  <dgm:catLst>
    <dgm:cat type="3D" pri="11700"/>
  </dgm:catLst>
  <dgm:scene3d>
    <a:camera prst="perspectiveLeft" zoom="91000"/>
    <a:lightRig rig="threePt" dir="t">
      <a:rot lat="0" lon="0" rev="20640000"/>
    </a:lightRig>
  </dgm:scene3d>
  <dgm:styleLbl name="node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threePt" dir="t"/>
    </dgm:scene3d>
    <dgm:sp3d extrusionH="50600" prstMaterial="clear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 z="572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118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 z="106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 z="-2118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0000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50600">
      <a:bevelT w="101600" h="80600"/>
      <a:bevelB w="80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50600">
      <a:bevelT w="101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61800" extrusionH="10600" contourW="3000">
      <a:bevelT w="48600" h="8600" prst="softRound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61800" extrusionH="10600" contourW="3000">
      <a:bevelT w="48600" h="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618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50600">
      <a:bevelT w="80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200" extrusionH="600" contourW="3000" prstMaterial="plastic">
      <a:bevelT w="80600" h="18600" prst="relaxedInset"/>
      <a:bevelB w="80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zaglavlj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Rezervirano mjesto datum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E199AA7-D0F4-45BE-9ECF-9469571A9472}" type="datetimeFigureOut">
              <a:rPr lang="en-US" smtClean="0"/>
              <a:t>5/9/2023</a:t>
            </a:fld>
            <a:endParaRPr lang="en-US"/>
          </a:p>
        </p:txBody>
      </p:sp>
      <p:sp>
        <p:nvSpPr>
          <p:cNvPr id="4" name="Rezervirano mjesto slike slajd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Rezervirano mjesto bilježaka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4F4B8FF-DBF4-48C6-AA81-97ECF5524A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93080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SLOVNI SLAJD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ravokutnik 6">
            <a:extLst>
              <a:ext uri="{FF2B5EF4-FFF2-40B4-BE49-F238E27FC236}">
                <a16:creationId xmlns:a16="http://schemas.microsoft.com/office/drawing/2014/main" id="{91E1474D-0252-6BB9-636B-837A249D3222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72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Zvijezda: 5 krakova 18">
            <a:extLst>
              <a:ext uri="{FF2B5EF4-FFF2-40B4-BE49-F238E27FC236}">
                <a16:creationId xmlns:a16="http://schemas.microsoft.com/office/drawing/2014/main" id="{574F886C-8BFE-4CD3-2527-1E0A31EA852B}"/>
              </a:ext>
            </a:extLst>
          </p:cNvPr>
          <p:cNvSpPr/>
          <p:nvPr userDrawn="1"/>
        </p:nvSpPr>
        <p:spPr>
          <a:xfrm>
            <a:off x="583535" y="6038394"/>
            <a:ext cx="657726" cy="637042"/>
          </a:xfrm>
          <a:prstGeom prst="star5">
            <a:avLst/>
          </a:prstGeom>
          <a:solidFill>
            <a:srgbClr val="FFCD0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Pravokutnik 19">
            <a:extLst>
              <a:ext uri="{FF2B5EF4-FFF2-40B4-BE49-F238E27FC236}">
                <a16:creationId xmlns:a16="http://schemas.microsoft.com/office/drawing/2014/main" id="{AB72FBE1-89C4-556F-2C92-552BDBB7D00D}"/>
              </a:ext>
            </a:extLst>
          </p:cNvPr>
          <p:cNvSpPr/>
          <p:nvPr userDrawn="1"/>
        </p:nvSpPr>
        <p:spPr>
          <a:xfrm>
            <a:off x="2125358" y="5584421"/>
            <a:ext cx="521368" cy="563390"/>
          </a:xfrm>
          <a:prstGeom prst="rect">
            <a:avLst/>
          </a:prstGeom>
          <a:solidFill>
            <a:srgbClr val="00AE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Pravokutnik 21">
            <a:extLst>
              <a:ext uri="{FF2B5EF4-FFF2-40B4-BE49-F238E27FC236}">
                <a16:creationId xmlns:a16="http://schemas.microsoft.com/office/drawing/2014/main" id="{79334F70-22F5-A9B7-D0EE-858DF8A6FD6D}"/>
              </a:ext>
            </a:extLst>
          </p:cNvPr>
          <p:cNvSpPr/>
          <p:nvPr userDrawn="1"/>
        </p:nvSpPr>
        <p:spPr>
          <a:xfrm rot="20532254">
            <a:off x="5190148" y="5236533"/>
            <a:ext cx="521368" cy="563390"/>
          </a:xfrm>
          <a:prstGeom prst="rect">
            <a:avLst/>
          </a:prstGeom>
          <a:solidFill>
            <a:srgbClr val="00AE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Pravokutnik 23">
            <a:extLst>
              <a:ext uri="{FF2B5EF4-FFF2-40B4-BE49-F238E27FC236}">
                <a16:creationId xmlns:a16="http://schemas.microsoft.com/office/drawing/2014/main" id="{5067C5AF-6100-9F3C-28CA-C0EF224D3250}"/>
              </a:ext>
            </a:extLst>
          </p:cNvPr>
          <p:cNvSpPr/>
          <p:nvPr userDrawn="1"/>
        </p:nvSpPr>
        <p:spPr>
          <a:xfrm rot="19740907">
            <a:off x="8659204" y="4888645"/>
            <a:ext cx="521368" cy="563390"/>
          </a:xfrm>
          <a:prstGeom prst="rect">
            <a:avLst/>
          </a:prstGeom>
          <a:solidFill>
            <a:srgbClr val="00AE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Grafika 2">
            <a:extLst>
              <a:ext uri="{FF2B5EF4-FFF2-40B4-BE49-F238E27FC236}">
                <a16:creationId xmlns:a16="http://schemas.microsoft.com/office/drawing/2014/main" id="{F2B143F7-E19A-5047-8C24-01F1E4C8E26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-94026" y="62409"/>
            <a:ext cx="2757012" cy="756182"/>
          </a:xfrm>
          <a:prstGeom prst="rect">
            <a:avLst/>
          </a:prstGeom>
        </p:spPr>
      </p:pic>
      <p:sp>
        <p:nvSpPr>
          <p:cNvPr id="5" name="Pravokutnik 4">
            <a:extLst>
              <a:ext uri="{FF2B5EF4-FFF2-40B4-BE49-F238E27FC236}">
                <a16:creationId xmlns:a16="http://schemas.microsoft.com/office/drawing/2014/main" id="{23D7B1D3-DFF2-15A3-368D-2C4460ADB9BE}"/>
              </a:ext>
            </a:extLst>
          </p:cNvPr>
          <p:cNvSpPr/>
          <p:nvPr userDrawn="1"/>
        </p:nvSpPr>
        <p:spPr>
          <a:xfrm rot="16627390">
            <a:off x="10975524" y="2593584"/>
            <a:ext cx="521368" cy="563390"/>
          </a:xfrm>
          <a:prstGeom prst="rect">
            <a:avLst/>
          </a:prstGeom>
          <a:solidFill>
            <a:srgbClr val="00AE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Pravokutnik 7">
            <a:extLst>
              <a:ext uri="{FF2B5EF4-FFF2-40B4-BE49-F238E27FC236}">
                <a16:creationId xmlns:a16="http://schemas.microsoft.com/office/drawing/2014/main" id="{12FE7E3F-F08A-B96D-C927-CAF3DCDDDFA2}"/>
              </a:ext>
            </a:extLst>
          </p:cNvPr>
          <p:cNvSpPr/>
          <p:nvPr userDrawn="1"/>
        </p:nvSpPr>
        <p:spPr>
          <a:xfrm>
            <a:off x="0" y="6492874"/>
            <a:ext cx="12192000" cy="365125"/>
          </a:xfrm>
          <a:prstGeom prst="rect">
            <a:avLst/>
          </a:prstGeom>
          <a:solidFill>
            <a:srgbClr val="00AE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Zvijezda: 5 krakova 11">
            <a:extLst>
              <a:ext uri="{FF2B5EF4-FFF2-40B4-BE49-F238E27FC236}">
                <a16:creationId xmlns:a16="http://schemas.microsoft.com/office/drawing/2014/main" id="{59885174-BC84-7B38-FDB8-6B9D3041C459}"/>
              </a:ext>
            </a:extLst>
          </p:cNvPr>
          <p:cNvSpPr/>
          <p:nvPr userDrawn="1"/>
        </p:nvSpPr>
        <p:spPr>
          <a:xfrm rot="21064854">
            <a:off x="3731438" y="5672738"/>
            <a:ext cx="657726" cy="637042"/>
          </a:xfrm>
          <a:prstGeom prst="star5">
            <a:avLst/>
          </a:prstGeom>
          <a:solidFill>
            <a:srgbClr val="FFCD0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Zvijezda: 5 krakova 12">
            <a:extLst>
              <a:ext uri="{FF2B5EF4-FFF2-40B4-BE49-F238E27FC236}">
                <a16:creationId xmlns:a16="http://schemas.microsoft.com/office/drawing/2014/main" id="{98CF17BF-766D-41CA-BFB2-18B401AE4707}"/>
              </a:ext>
            </a:extLst>
          </p:cNvPr>
          <p:cNvSpPr/>
          <p:nvPr userDrawn="1"/>
        </p:nvSpPr>
        <p:spPr>
          <a:xfrm rot="20316570">
            <a:off x="6972859" y="5412766"/>
            <a:ext cx="657726" cy="637042"/>
          </a:xfrm>
          <a:prstGeom prst="star5">
            <a:avLst/>
          </a:prstGeom>
          <a:solidFill>
            <a:srgbClr val="FFCD0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Zvijezda: 5 krakova 13">
            <a:extLst>
              <a:ext uri="{FF2B5EF4-FFF2-40B4-BE49-F238E27FC236}">
                <a16:creationId xmlns:a16="http://schemas.microsoft.com/office/drawing/2014/main" id="{5E0B9E99-28B5-EEE8-5D06-1A905BD5B915}"/>
              </a:ext>
            </a:extLst>
          </p:cNvPr>
          <p:cNvSpPr/>
          <p:nvPr userDrawn="1"/>
        </p:nvSpPr>
        <p:spPr>
          <a:xfrm rot="20316570">
            <a:off x="9915471" y="3747533"/>
            <a:ext cx="657726" cy="637042"/>
          </a:xfrm>
          <a:prstGeom prst="star5">
            <a:avLst/>
          </a:prstGeom>
          <a:solidFill>
            <a:srgbClr val="FFCD0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Pravokutnik 14">
            <a:extLst>
              <a:ext uri="{FF2B5EF4-FFF2-40B4-BE49-F238E27FC236}">
                <a16:creationId xmlns:a16="http://schemas.microsoft.com/office/drawing/2014/main" id="{BB09A20D-BA52-7993-8BB6-08A1BC0DD988}"/>
              </a:ext>
            </a:extLst>
          </p:cNvPr>
          <p:cNvSpPr/>
          <p:nvPr userDrawn="1"/>
        </p:nvSpPr>
        <p:spPr>
          <a:xfrm rot="14439929">
            <a:off x="11358768" y="235424"/>
            <a:ext cx="521368" cy="563390"/>
          </a:xfrm>
          <a:prstGeom prst="rect">
            <a:avLst/>
          </a:prstGeom>
          <a:solidFill>
            <a:srgbClr val="00AE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Zvijezda: 5 krakova 15">
            <a:extLst>
              <a:ext uri="{FF2B5EF4-FFF2-40B4-BE49-F238E27FC236}">
                <a16:creationId xmlns:a16="http://schemas.microsoft.com/office/drawing/2014/main" id="{A1E0B19A-7C6E-5BFD-140A-D642F9017874}"/>
              </a:ext>
            </a:extLst>
          </p:cNvPr>
          <p:cNvSpPr/>
          <p:nvPr userDrawn="1"/>
        </p:nvSpPr>
        <p:spPr>
          <a:xfrm rot="18129109">
            <a:off x="11219191" y="1325174"/>
            <a:ext cx="657726" cy="637042"/>
          </a:xfrm>
          <a:prstGeom prst="star5">
            <a:avLst/>
          </a:prstGeom>
          <a:solidFill>
            <a:srgbClr val="FFCD0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49863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IJELAZNI SLAJD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ravokutnik 6">
            <a:extLst>
              <a:ext uri="{FF2B5EF4-FFF2-40B4-BE49-F238E27FC236}">
                <a16:creationId xmlns:a16="http://schemas.microsoft.com/office/drawing/2014/main" id="{91E1474D-0252-6BB9-636B-837A249D3222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72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253" name="Grupa 252">
            <a:extLst>
              <a:ext uri="{FF2B5EF4-FFF2-40B4-BE49-F238E27FC236}">
                <a16:creationId xmlns:a16="http://schemas.microsoft.com/office/drawing/2014/main" id="{62E50040-FF33-CE3F-BDF5-1B03C59F432E}"/>
              </a:ext>
            </a:extLst>
          </p:cNvPr>
          <p:cNvGrpSpPr/>
          <p:nvPr userDrawn="1"/>
        </p:nvGrpSpPr>
        <p:grpSpPr>
          <a:xfrm>
            <a:off x="6778458" y="534151"/>
            <a:ext cx="5081337" cy="5789697"/>
            <a:chOff x="634332" y="542673"/>
            <a:chExt cx="5081337" cy="5789697"/>
          </a:xfrm>
        </p:grpSpPr>
        <p:sp>
          <p:nvSpPr>
            <p:cNvPr id="28" name="Zvijezda: 5 krakova 27">
              <a:extLst>
                <a:ext uri="{FF2B5EF4-FFF2-40B4-BE49-F238E27FC236}">
                  <a16:creationId xmlns:a16="http://schemas.microsoft.com/office/drawing/2014/main" id="{353E1FF6-6A11-8EA8-34F9-837FEBC6F9C7}"/>
                </a:ext>
              </a:extLst>
            </p:cNvPr>
            <p:cNvSpPr/>
            <p:nvPr userDrawn="1"/>
          </p:nvSpPr>
          <p:spPr>
            <a:xfrm>
              <a:off x="634332" y="5987466"/>
              <a:ext cx="279401" cy="303798"/>
            </a:xfrm>
            <a:prstGeom prst="star5">
              <a:avLst/>
            </a:prstGeom>
            <a:solidFill>
              <a:srgbClr val="FFCD05"/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" name="Pravokutnik 1">
              <a:extLst>
                <a:ext uri="{FF2B5EF4-FFF2-40B4-BE49-F238E27FC236}">
                  <a16:creationId xmlns:a16="http://schemas.microsoft.com/office/drawing/2014/main" id="{78311009-B70E-2A4C-59D4-3CE17F4467C7}"/>
                </a:ext>
              </a:extLst>
            </p:cNvPr>
            <p:cNvSpPr/>
            <p:nvPr userDrawn="1"/>
          </p:nvSpPr>
          <p:spPr>
            <a:xfrm>
              <a:off x="1154365" y="6011529"/>
              <a:ext cx="296778" cy="296778"/>
            </a:xfrm>
            <a:prstGeom prst="rect">
              <a:avLst/>
            </a:prstGeom>
            <a:solidFill>
              <a:srgbClr val="00AEE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Zvijezda: 5 krakova 3">
              <a:extLst>
                <a:ext uri="{FF2B5EF4-FFF2-40B4-BE49-F238E27FC236}">
                  <a16:creationId xmlns:a16="http://schemas.microsoft.com/office/drawing/2014/main" id="{13A5A121-D4CB-5426-92DB-60CEFB963249}"/>
                </a:ext>
              </a:extLst>
            </p:cNvPr>
            <p:cNvSpPr/>
            <p:nvPr userDrawn="1"/>
          </p:nvSpPr>
          <p:spPr>
            <a:xfrm>
              <a:off x="1691775" y="6011529"/>
              <a:ext cx="279401" cy="303798"/>
            </a:xfrm>
            <a:prstGeom prst="star5">
              <a:avLst/>
            </a:prstGeom>
            <a:solidFill>
              <a:srgbClr val="FFCD05"/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" name="Pravokutnik 4">
              <a:extLst>
                <a:ext uri="{FF2B5EF4-FFF2-40B4-BE49-F238E27FC236}">
                  <a16:creationId xmlns:a16="http://schemas.microsoft.com/office/drawing/2014/main" id="{4EBEE1A1-F0F4-6B0C-0F21-4A786163D041}"/>
                </a:ext>
              </a:extLst>
            </p:cNvPr>
            <p:cNvSpPr/>
            <p:nvPr userDrawn="1"/>
          </p:nvSpPr>
          <p:spPr>
            <a:xfrm>
              <a:off x="2211808" y="6035592"/>
              <a:ext cx="296778" cy="296778"/>
            </a:xfrm>
            <a:prstGeom prst="rect">
              <a:avLst/>
            </a:prstGeom>
            <a:solidFill>
              <a:srgbClr val="00AEE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Zvijezda: 5 krakova 5">
              <a:extLst>
                <a:ext uri="{FF2B5EF4-FFF2-40B4-BE49-F238E27FC236}">
                  <a16:creationId xmlns:a16="http://schemas.microsoft.com/office/drawing/2014/main" id="{DDC972E4-9659-87BE-0F2D-F6D6B6508237}"/>
                </a:ext>
              </a:extLst>
            </p:cNvPr>
            <p:cNvSpPr/>
            <p:nvPr userDrawn="1"/>
          </p:nvSpPr>
          <p:spPr>
            <a:xfrm>
              <a:off x="2766595" y="6011529"/>
              <a:ext cx="279401" cy="303798"/>
            </a:xfrm>
            <a:prstGeom prst="star5">
              <a:avLst/>
            </a:prstGeom>
            <a:solidFill>
              <a:srgbClr val="FFCD05"/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" name="Pravokutnik 7">
              <a:extLst>
                <a:ext uri="{FF2B5EF4-FFF2-40B4-BE49-F238E27FC236}">
                  <a16:creationId xmlns:a16="http://schemas.microsoft.com/office/drawing/2014/main" id="{BAC8CF2D-D07E-B2DE-5DBE-E6E2F7AC904D}"/>
                </a:ext>
              </a:extLst>
            </p:cNvPr>
            <p:cNvSpPr/>
            <p:nvPr userDrawn="1"/>
          </p:nvSpPr>
          <p:spPr>
            <a:xfrm>
              <a:off x="3286628" y="6035592"/>
              <a:ext cx="296778" cy="296778"/>
            </a:xfrm>
            <a:prstGeom prst="rect">
              <a:avLst/>
            </a:prstGeom>
            <a:solidFill>
              <a:srgbClr val="00AEE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Zvijezda: 5 krakova 8">
              <a:extLst>
                <a:ext uri="{FF2B5EF4-FFF2-40B4-BE49-F238E27FC236}">
                  <a16:creationId xmlns:a16="http://schemas.microsoft.com/office/drawing/2014/main" id="{CA5B155C-E7AB-7C82-6650-14D2821DFDF2}"/>
                </a:ext>
              </a:extLst>
            </p:cNvPr>
            <p:cNvSpPr/>
            <p:nvPr userDrawn="1"/>
          </p:nvSpPr>
          <p:spPr>
            <a:xfrm>
              <a:off x="3841415" y="6011529"/>
              <a:ext cx="279401" cy="303798"/>
            </a:xfrm>
            <a:prstGeom prst="star5">
              <a:avLst/>
            </a:prstGeom>
            <a:solidFill>
              <a:srgbClr val="FFCD05"/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" name="Pravokutnik 10">
              <a:extLst>
                <a:ext uri="{FF2B5EF4-FFF2-40B4-BE49-F238E27FC236}">
                  <a16:creationId xmlns:a16="http://schemas.microsoft.com/office/drawing/2014/main" id="{F971F089-7EAF-1F75-F9E4-1B83B3EC3C95}"/>
                </a:ext>
              </a:extLst>
            </p:cNvPr>
            <p:cNvSpPr/>
            <p:nvPr userDrawn="1"/>
          </p:nvSpPr>
          <p:spPr>
            <a:xfrm>
              <a:off x="4361448" y="6035592"/>
              <a:ext cx="296778" cy="296778"/>
            </a:xfrm>
            <a:prstGeom prst="rect">
              <a:avLst/>
            </a:prstGeom>
            <a:solidFill>
              <a:srgbClr val="00AEE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Zvijezda: 5 krakova 11">
              <a:extLst>
                <a:ext uri="{FF2B5EF4-FFF2-40B4-BE49-F238E27FC236}">
                  <a16:creationId xmlns:a16="http://schemas.microsoft.com/office/drawing/2014/main" id="{BB7ECABF-7B13-8362-73E2-4502291B9EC6}"/>
                </a:ext>
              </a:extLst>
            </p:cNvPr>
            <p:cNvSpPr/>
            <p:nvPr userDrawn="1"/>
          </p:nvSpPr>
          <p:spPr>
            <a:xfrm>
              <a:off x="4898858" y="6011529"/>
              <a:ext cx="279401" cy="303798"/>
            </a:xfrm>
            <a:prstGeom prst="star5">
              <a:avLst/>
            </a:prstGeom>
            <a:solidFill>
              <a:srgbClr val="FFCD05"/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" name="Pravokutnik 13">
              <a:extLst>
                <a:ext uri="{FF2B5EF4-FFF2-40B4-BE49-F238E27FC236}">
                  <a16:creationId xmlns:a16="http://schemas.microsoft.com/office/drawing/2014/main" id="{0EC253D4-A2BF-AFE3-5965-2F08569428C1}"/>
                </a:ext>
              </a:extLst>
            </p:cNvPr>
            <p:cNvSpPr/>
            <p:nvPr userDrawn="1"/>
          </p:nvSpPr>
          <p:spPr>
            <a:xfrm>
              <a:off x="5418891" y="6035592"/>
              <a:ext cx="296778" cy="296778"/>
            </a:xfrm>
            <a:prstGeom prst="rect">
              <a:avLst/>
            </a:prstGeom>
            <a:solidFill>
              <a:srgbClr val="00AEE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Pravokutnik 33">
              <a:extLst>
                <a:ext uri="{FF2B5EF4-FFF2-40B4-BE49-F238E27FC236}">
                  <a16:creationId xmlns:a16="http://schemas.microsoft.com/office/drawing/2014/main" id="{A13A27A0-51F1-7F88-8274-7E31FF83FD09}"/>
                </a:ext>
              </a:extLst>
            </p:cNvPr>
            <p:cNvSpPr/>
            <p:nvPr userDrawn="1"/>
          </p:nvSpPr>
          <p:spPr>
            <a:xfrm>
              <a:off x="1154364" y="5401202"/>
              <a:ext cx="296778" cy="296778"/>
            </a:xfrm>
            <a:prstGeom prst="rect">
              <a:avLst/>
            </a:prstGeom>
            <a:solidFill>
              <a:srgbClr val="00AEE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Zvijezda: 5 krakova 34">
              <a:extLst>
                <a:ext uri="{FF2B5EF4-FFF2-40B4-BE49-F238E27FC236}">
                  <a16:creationId xmlns:a16="http://schemas.microsoft.com/office/drawing/2014/main" id="{E2EE81C2-E5A6-3C80-3566-DC17BE777A8A}"/>
                </a:ext>
              </a:extLst>
            </p:cNvPr>
            <p:cNvSpPr/>
            <p:nvPr userDrawn="1"/>
          </p:nvSpPr>
          <p:spPr>
            <a:xfrm>
              <a:off x="1691774" y="5401202"/>
              <a:ext cx="279401" cy="303798"/>
            </a:xfrm>
            <a:prstGeom prst="star5">
              <a:avLst/>
            </a:prstGeom>
            <a:solidFill>
              <a:srgbClr val="FFCD05"/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6" name="Pravokutnik 35">
              <a:extLst>
                <a:ext uri="{FF2B5EF4-FFF2-40B4-BE49-F238E27FC236}">
                  <a16:creationId xmlns:a16="http://schemas.microsoft.com/office/drawing/2014/main" id="{B2B7DBEB-7243-F8C6-39A4-1935ED022B09}"/>
                </a:ext>
              </a:extLst>
            </p:cNvPr>
            <p:cNvSpPr/>
            <p:nvPr userDrawn="1"/>
          </p:nvSpPr>
          <p:spPr>
            <a:xfrm>
              <a:off x="2211807" y="5425265"/>
              <a:ext cx="296778" cy="296778"/>
            </a:xfrm>
            <a:prstGeom prst="rect">
              <a:avLst/>
            </a:prstGeom>
            <a:solidFill>
              <a:srgbClr val="00AEE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Zvijezda: 5 krakova 36">
              <a:extLst>
                <a:ext uri="{FF2B5EF4-FFF2-40B4-BE49-F238E27FC236}">
                  <a16:creationId xmlns:a16="http://schemas.microsoft.com/office/drawing/2014/main" id="{767E51DA-CF0C-AC12-CAC5-D9CC42080DDE}"/>
                </a:ext>
              </a:extLst>
            </p:cNvPr>
            <p:cNvSpPr/>
            <p:nvPr userDrawn="1"/>
          </p:nvSpPr>
          <p:spPr>
            <a:xfrm>
              <a:off x="2766594" y="5401202"/>
              <a:ext cx="279401" cy="303798"/>
            </a:xfrm>
            <a:prstGeom prst="star5">
              <a:avLst/>
            </a:prstGeom>
            <a:solidFill>
              <a:srgbClr val="FFCD05"/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8" name="Pravokutnik 37">
              <a:extLst>
                <a:ext uri="{FF2B5EF4-FFF2-40B4-BE49-F238E27FC236}">
                  <a16:creationId xmlns:a16="http://schemas.microsoft.com/office/drawing/2014/main" id="{CAF814D5-6909-DA1C-B463-445B1E61F38F}"/>
                </a:ext>
              </a:extLst>
            </p:cNvPr>
            <p:cNvSpPr/>
            <p:nvPr userDrawn="1"/>
          </p:nvSpPr>
          <p:spPr>
            <a:xfrm>
              <a:off x="3286627" y="5425265"/>
              <a:ext cx="296778" cy="296778"/>
            </a:xfrm>
            <a:prstGeom prst="rect">
              <a:avLst/>
            </a:prstGeom>
            <a:solidFill>
              <a:srgbClr val="00AEE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Zvijezda: 5 krakova 38">
              <a:extLst>
                <a:ext uri="{FF2B5EF4-FFF2-40B4-BE49-F238E27FC236}">
                  <a16:creationId xmlns:a16="http://schemas.microsoft.com/office/drawing/2014/main" id="{F6A20ECE-997E-9FA0-5E2D-BC3517D8E1DD}"/>
                </a:ext>
              </a:extLst>
            </p:cNvPr>
            <p:cNvSpPr/>
            <p:nvPr userDrawn="1"/>
          </p:nvSpPr>
          <p:spPr>
            <a:xfrm>
              <a:off x="3841414" y="5401202"/>
              <a:ext cx="279401" cy="303798"/>
            </a:xfrm>
            <a:prstGeom prst="star5">
              <a:avLst/>
            </a:prstGeom>
            <a:solidFill>
              <a:srgbClr val="FFCD05"/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0" name="Pravokutnik 39">
              <a:extLst>
                <a:ext uri="{FF2B5EF4-FFF2-40B4-BE49-F238E27FC236}">
                  <a16:creationId xmlns:a16="http://schemas.microsoft.com/office/drawing/2014/main" id="{15A2E93E-474E-46AA-5B9D-D3D44E70AED8}"/>
                </a:ext>
              </a:extLst>
            </p:cNvPr>
            <p:cNvSpPr/>
            <p:nvPr userDrawn="1"/>
          </p:nvSpPr>
          <p:spPr>
            <a:xfrm>
              <a:off x="4361447" y="5425265"/>
              <a:ext cx="296778" cy="296778"/>
            </a:xfrm>
            <a:prstGeom prst="rect">
              <a:avLst/>
            </a:prstGeom>
            <a:solidFill>
              <a:srgbClr val="00AEE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Zvijezda: 5 krakova 40">
              <a:extLst>
                <a:ext uri="{FF2B5EF4-FFF2-40B4-BE49-F238E27FC236}">
                  <a16:creationId xmlns:a16="http://schemas.microsoft.com/office/drawing/2014/main" id="{3E832457-FEEA-CF6B-5337-2CD7DE9280D1}"/>
                </a:ext>
              </a:extLst>
            </p:cNvPr>
            <p:cNvSpPr/>
            <p:nvPr userDrawn="1"/>
          </p:nvSpPr>
          <p:spPr>
            <a:xfrm>
              <a:off x="4898857" y="5401202"/>
              <a:ext cx="279401" cy="303798"/>
            </a:xfrm>
            <a:prstGeom prst="star5">
              <a:avLst/>
            </a:prstGeom>
            <a:solidFill>
              <a:srgbClr val="FFCD05"/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2" name="Pravokutnik 41">
              <a:extLst>
                <a:ext uri="{FF2B5EF4-FFF2-40B4-BE49-F238E27FC236}">
                  <a16:creationId xmlns:a16="http://schemas.microsoft.com/office/drawing/2014/main" id="{DB97A901-E4CA-8F60-B172-1A0518316739}"/>
                </a:ext>
              </a:extLst>
            </p:cNvPr>
            <p:cNvSpPr/>
            <p:nvPr userDrawn="1"/>
          </p:nvSpPr>
          <p:spPr>
            <a:xfrm>
              <a:off x="5418890" y="5425265"/>
              <a:ext cx="296778" cy="296778"/>
            </a:xfrm>
            <a:prstGeom prst="rect">
              <a:avLst/>
            </a:prstGeom>
            <a:solidFill>
              <a:srgbClr val="00AEE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Zvijezda: 5 krakova 78">
              <a:extLst>
                <a:ext uri="{FF2B5EF4-FFF2-40B4-BE49-F238E27FC236}">
                  <a16:creationId xmlns:a16="http://schemas.microsoft.com/office/drawing/2014/main" id="{333EBBA7-56BC-5182-98CA-FE2E09709D5B}"/>
                </a:ext>
              </a:extLst>
            </p:cNvPr>
            <p:cNvSpPr/>
            <p:nvPr userDrawn="1"/>
          </p:nvSpPr>
          <p:spPr>
            <a:xfrm>
              <a:off x="1691774" y="4790878"/>
              <a:ext cx="279401" cy="303798"/>
            </a:xfrm>
            <a:prstGeom prst="star5">
              <a:avLst/>
            </a:prstGeom>
            <a:solidFill>
              <a:srgbClr val="FFCD05"/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0" name="Pravokutnik 79">
              <a:extLst>
                <a:ext uri="{FF2B5EF4-FFF2-40B4-BE49-F238E27FC236}">
                  <a16:creationId xmlns:a16="http://schemas.microsoft.com/office/drawing/2014/main" id="{F448D51D-84CD-3E7A-B7B3-DDF8EC359CC6}"/>
                </a:ext>
              </a:extLst>
            </p:cNvPr>
            <p:cNvSpPr/>
            <p:nvPr userDrawn="1"/>
          </p:nvSpPr>
          <p:spPr>
            <a:xfrm>
              <a:off x="2211807" y="4814941"/>
              <a:ext cx="296778" cy="296778"/>
            </a:xfrm>
            <a:prstGeom prst="rect">
              <a:avLst/>
            </a:prstGeom>
            <a:solidFill>
              <a:srgbClr val="00AEE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" name="Zvijezda: 5 krakova 80">
              <a:extLst>
                <a:ext uri="{FF2B5EF4-FFF2-40B4-BE49-F238E27FC236}">
                  <a16:creationId xmlns:a16="http://schemas.microsoft.com/office/drawing/2014/main" id="{5C785923-FE3D-04E5-EFC9-44680CF1448F}"/>
                </a:ext>
              </a:extLst>
            </p:cNvPr>
            <p:cNvSpPr/>
            <p:nvPr userDrawn="1"/>
          </p:nvSpPr>
          <p:spPr>
            <a:xfrm>
              <a:off x="2766594" y="4790878"/>
              <a:ext cx="279401" cy="303798"/>
            </a:xfrm>
            <a:prstGeom prst="star5">
              <a:avLst/>
            </a:prstGeom>
            <a:solidFill>
              <a:srgbClr val="FFCD05"/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2" name="Pravokutnik 81">
              <a:extLst>
                <a:ext uri="{FF2B5EF4-FFF2-40B4-BE49-F238E27FC236}">
                  <a16:creationId xmlns:a16="http://schemas.microsoft.com/office/drawing/2014/main" id="{3094DFEF-CFFF-41B9-7D9B-954FAD58D59C}"/>
                </a:ext>
              </a:extLst>
            </p:cNvPr>
            <p:cNvSpPr/>
            <p:nvPr userDrawn="1"/>
          </p:nvSpPr>
          <p:spPr>
            <a:xfrm>
              <a:off x="3286627" y="4814941"/>
              <a:ext cx="296778" cy="296778"/>
            </a:xfrm>
            <a:prstGeom prst="rect">
              <a:avLst/>
            </a:prstGeom>
            <a:solidFill>
              <a:srgbClr val="00AEE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" name="Zvijezda: 5 krakova 82">
              <a:extLst>
                <a:ext uri="{FF2B5EF4-FFF2-40B4-BE49-F238E27FC236}">
                  <a16:creationId xmlns:a16="http://schemas.microsoft.com/office/drawing/2014/main" id="{92D8DA45-DCEA-4289-5AC3-6D88047CC873}"/>
                </a:ext>
              </a:extLst>
            </p:cNvPr>
            <p:cNvSpPr/>
            <p:nvPr userDrawn="1"/>
          </p:nvSpPr>
          <p:spPr>
            <a:xfrm>
              <a:off x="3841414" y="4790878"/>
              <a:ext cx="279401" cy="303798"/>
            </a:xfrm>
            <a:prstGeom prst="star5">
              <a:avLst/>
            </a:prstGeom>
            <a:solidFill>
              <a:srgbClr val="FFCD05"/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4" name="Pravokutnik 83">
              <a:extLst>
                <a:ext uri="{FF2B5EF4-FFF2-40B4-BE49-F238E27FC236}">
                  <a16:creationId xmlns:a16="http://schemas.microsoft.com/office/drawing/2014/main" id="{583F1CB5-795B-307A-13C1-F9758A5474A9}"/>
                </a:ext>
              </a:extLst>
            </p:cNvPr>
            <p:cNvSpPr/>
            <p:nvPr userDrawn="1"/>
          </p:nvSpPr>
          <p:spPr>
            <a:xfrm>
              <a:off x="4361447" y="4814941"/>
              <a:ext cx="296778" cy="296778"/>
            </a:xfrm>
            <a:prstGeom prst="rect">
              <a:avLst/>
            </a:prstGeom>
            <a:solidFill>
              <a:srgbClr val="00AEE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" name="Zvijezda: 5 krakova 84">
              <a:extLst>
                <a:ext uri="{FF2B5EF4-FFF2-40B4-BE49-F238E27FC236}">
                  <a16:creationId xmlns:a16="http://schemas.microsoft.com/office/drawing/2014/main" id="{78B653C0-6BAB-49BB-3925-F6E1606A869F}"/>
                </a:ext>
              </a:extLst>
            </p:cNvPr>
            <p:cNvSpPr/>
            <p:nvPr userDrawn="1"/>
          </p:nvSpPr>
          <p:spPr>
            <a:xfrm>
              <a:off x="4898857" y="4790878"/>
              <a:ext cx="279401" cy="303798"/>
            </a:xfrm>
            <a:prstGeom prst="star5">
              <a:avLst/>
            </a:prstGeom>
            <a:solidFill>
              <a:srgbClr val="FFCD05"/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6" name="Pravokutnik 85">
              <a:extLst>
                <a:ext uri="{FF2B5EF4-FFF2-40B4-BE49-F238E27FC236}">
                  <a16:creationId xmlns:a16="http://schemas.microsoft.com/office/drawing/2014/main" id="{7705B1B6-CA24-8D82-008F-1CCE5FECC88E}"/>
                </a:ext>
              </a:extLst>
            </p:cNvPr>
            <p:cNvSpPr/>
            <p:nvPr userDrawn="1"/>
          </p:nvSpPr>
          <p:spPr>
            <a:xfrm>
              <a:off x="5418890" y="4814941"/>
              <a:ext cx="296778" cy="296778"/>
            </a:xfrm>
            <a:prstGeom prst="rect">
              <a:avLst/>
            </a:prstGeom>
            <a:solidFill>
              <a:srgbClr val="00AEE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2" name="Pravokutnik 101">
              <a:extLst>
                <a:ext uri="{FF2B5EF4-FFF2-40B4-BE49-F238E27FC236}">
                  <a16:creationId xmlns:a16="http://schemas.microsoft.com/office/drawing/2014/main" id="{48EC1D87-A92B-5B52-7352-CB04D26E4C72}"/>
                </a:ext>
              </a:extLst>
            </p:cNvPr>
            <p:cNvSpPr/>
            <p:nvPr userDrawn="1"/>
          </p:nvSpPr>
          <p:spPr>
            <a:xfrm>
              <a:off x="2211807" y="4204617"/>
              <a:ext cx="296778" cy="296778"/>
            </a:xfrm>
            <a:prstGeom prst="rect">
              <a:avLst/>
            </a:prstGeom>
            <a:solidFill>
              <a:srgbClr val="00AEE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" name="Zvijezda: 5 krakova 102">
              <a:extLst>
                <a:ext uri="{FF2B5EF4-FFF2-40B4-BE49-F238E27FC236}">
                  <a16:creationId xmlns:a16="http://schemas.microsoft.com/office/drawing/2014/main" id="{6BDF39E1-1B38-F864-F767-13BC2CF06EEE}"/>
                </a:ext>
              </a:extLst>
            </p:cNvPr>
            <p:cNvSpPr/>
            <p:nvPr userDrawn="1"/>
          </p:nvSpPr>
          <p:spPr>
            <a:xfrm>
              <a:off x="2766594" y="4180554"/>
              <a:ext cx="279401" cy="303798"/>
            </a:xfrm>
            <a:prstGeom prst="star5">
              <a:avLst/>
            </a:prstGeom>
            <a:solidFill>
              <a:srgbClr val="FFCD05"/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4" name="Pravokutnik 103">
              <a:extLst>
                <a:ext uri="{FF2B5EF4-FFF2-40B4-BE49-F238E27FC236}">
                  <a16:creationId xmlns:a16="http://schemas.microsoft.com/office/drawing/2014/main" id="{304FB9C6-D214-C948-F38A-DA3049CC3FD7}"/>
                </a:ext>
              </a:extLst>
            </p:cNvPr>
            <p:cNvSpPr/>
            <p:nvPr userDrawn="1"/>
          </p:nvSpPr>
          <p:spPr>
            <a:xfrm>
              <a:off x="3286627" y="4204617"/>
              <a:ext cx="296778" cy="296778"/>
            </a:xfrm>
            <a:prstGeom prst="rect">
              <a:avLst/>
            </a:prstGeom>
            <a:solidFill>
              <a:srgbClr val="00AEE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5" name="Zvijezda: 5 krakova 104">
              <a:extLst>
                <a:ext uri="{FF2B5EF4-FFF2-40B4-BE49-F238E27FC236}">
                  <a16:creationId xmlns:a16="http://schemas.microsoft.com/office/drawing/2014/main" id="{97FFCBD5-66F5-20E7-07AD-01E828F71BB7}"/>
                </a:ext>
              </a:extLst>
            </p:cNvPr>
            <p:cNvSpPr/>
            <p:nvPr userDrawn="1"/>
          </p:nvSpPr>
          <p:spPr>
            <a:xfrm>
              <a:off x="3841414" y="4180554"/>
              <a:ext cx="279401" cy="303798"/>
            </a:xfrm>
            <a:prstGeom prst="star5">
              <a:avLst/>
            </a:prstGeom>
            <a:solidFill>
              <a:srgbClr val="FFCD05"/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6" name="Pravokutnik 105">
              <a:extLst>
                <a:ext uri="{FF2B5EF4-FFF2-40B4-BE49-F238E27FC236}">
                  <a16:creationId xmlns:a16="http://schemas.microsoft.com/office/drawing/2014/main" id="{74AF4D99-B2F6-177E-A3FC-DB471A419058}"/>
                </a:ext>
              </a:extLst>
            </p:cNvPr>
            <p:cNvSpPr/>
            <p:nvPr userDrawn="1"/>
          </p:nvSpPr>
          <p:spPr>
            <a:xfrm>
              <a:off x="4361447" y="4204617"/>
              <a:ext cx="296778" cy="296778"/>
            </a:xfrm>
            <a:prstGeom prst="rect">
              <a:avLst/>
            </a:prstGeom>
            <a:solidFill>
              <a:srgbClr val="00AEE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7" name="Zvijezda: 5 krakova 106">
              <a:extLst>
                <a:ext uri="{FF2B5EF4-FFF2-40B4-BE49-F238E27FC236}">
                  <a16:creationId xmlns:a16="http://schemas.microsoft.com/office/drawing/2014/main" id="{4055B440-365C-A62C-509B-DB835847652B}"/>
                </a:ext>
              </a:extLst>
            </p:cNvPr>
            <p:cNvSpPr/>
            <p:nvPr userDrawn="1"/>
          </p:nvSpPr>
          <p:spPr>
            <a:xfrm>
              <a:off x="4898857" y="4180554"/>
              <a:ext cx="279401" cy="303798"/>
            </a:xfrm>
            <a:prstGeom prst="star5">
              <a:avLst/>
            </a:prstGeom>
            <a:solidFill>
              <a:srgbClr val="FFCD05"/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8" name="Pravokutnik 107">
              <a:extLst>
                <a:ext uri="{FF2B5EF4-FFF2-40B4-BE49-F238E27FC236}">
                  <a16:creationId xmlns:a16="http://schemas.microsoft.com/office/drawing/2014/main" id="{88E7CABB-7C63-F4C8-C667-3E5EBC3764CD}"/>
                </a:ext>
              </a:extLst>
            </p:cNvPr>
            <p:cNvSpPr/>
            <p:nvPr userDrawn="1"/>
          </p:nvSpPr>
          <p:spPr>
            <a:xfrm>
              <a:off x="5418890" y="4204617"/>
              <a:ext cx="296778" cy="296778"/>
            </a:xfrm>
            <a:prstGeom prst="rect">
              <a:avLst/>
            </a:prstGeom>
            <a:solidFill>
              <a:srgbClr val="00AEE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5" name="Zvijezda: 5 krakova 124">
              <a:extLst>
                <a:ext uri="{FF2B5EF4-FFF2-40B4-BE49-F238E27FC236}">
                  <a16:creationId xmlns:a16="http://schemas.microsoft.com/office/drawing/2014/main" id="{981C3C26-538C-3D9E-A3B4-013323D91D92}"/>
                </a:ext>
              </a:extLst>
            </p:cNvPr>
            <p:cNvSpPr/>
            <p:nvPr userDrawn="1"/>
          </p:nvSpPr>
          <p:spPr>
            <a:xfrm>
              <a:off x="2766593" y="3570230"/>
              <a:ext cx="279401" cy="303798"/>
            </a:xfrm>
            <a:prstGeom prst="star5">
              <a:avLst/>
            </a:prstGeom>
            <a:solidFill>
              <a:srgbClr val="FFCD05"/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6" name="Pravokutnik 125">
              <a:extLst>
                <a:ext uri="{FF2B5EF4-FFF2-40B4-BE49-F238E27FC236}">
                  <a16:creationId xmlns:a16="http://schemas.microsoft.com/office/drawing/2014/main" id="{DB193673-0762-4707-E702-F7EEC6D8D203}"/>
                </a:ext>
              </a:extLst>
            </p:cNvPr>
            <p:cNvSpPr/>
            <p:nvPr userDrawn="1"/>
          </p:nvSpPr>
          <p:spPr>
            <a:xfrm>
              <a:off x="3286626" y="3594293"/>
              <a:ext cx="296778" cy="296778"/>
            </a:xfrm>
            <a:prstGeom prst="rect">
              <a:avLst/>
            </a:prstGeom>
            <a:solidFill>
              <a:srgbClr val="00AEE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7" name="Zvijezda: 5 krakova 126">
              <a:extLst>
                <a:ext uri="{FF2B5EF4-FFF2-40B4-BE49-F238E27FC236}">
                  <a16:creationId xmlns:a16="http://schemas.microsoft.com/office/drawing/2014/main" id="{6EF004F3-C96D-79FC-DDAF-1949CCB9FFE9}"/>
                </a:ext>
              </a:extLst>
            </p:cNvPr>
            <p:cNvSpPr/>
            <p:nvPr userDrawn="1"/>
          </p:nvSpPr>
          <p:spPr>
            <a:xfrm>
              <a:off x="3841413" y="3570230"/>
              <a:ext cx="279401" cy="303798"/>
            </a:xfrm>
            <a:prstGeom prst="star5">
              <a:avLst/>
            </a:prstGeom>
            <a:solidFill>
              <a:srgbClr val="FFCD05"/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8" name="Pravokutnik 127">
              <a:extLst>
                <a:ext uri="{FF2B5EF4-FFF2-40B4-BE49-F238E27FC236}">
                  <a16:creationId xmlns:a16="http://schemas.microsoft.com/office/drawing/2014/main" id="{AA04D1E4-E3FC-0649-0A22-F5B22F1D3F98}"/>
                </a:ext>
              </a:extLst>
            </p:cNvPr>
            <p:cNvSpPr/>
            <p:nvPr userDrawn="1"/>
          </p:nvSpPr>
          <p:spPr>
            <a:xfrm>
              <a:off x="4361446" y="3594293"/>
              <a:ext cx="296778" cy="296778"/>
            </a:xfrm>
            <a:prstGeom prst="rect">
              <a:avLst/>
            </a:prstGeom>
            <a:solidFill>
              <a:srgbClr val="00AEE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9" name="Zvijezda: 5 krakova 128">
              <a:extLst>
                <a:ext uri="{FF2B5EF4-FFF2-40B4-BE49-F238E27FC236}">
                  <a16:creationId xmlns:a16="http://schemas.microsoft.com/office/drawing/2014/main" id="{729A8808-D347-67FA-04F3-AF411B68DB3C}"/>
                </a:ext>
              </a:extLst>
            </p:cNvPr>
            <p:cNvSpPr/>
            <p:nvPr userDrawn="1"/>
          </p:nvSpPr>
          <p:spPr>
            <a:xfrm>
              <a:off x="4898856" y="3570230"/>
              <a:ext cx="279401" cy="303798"/>
            </a:xfrm>
            <a:prstGeom prst="star5">
              <a:avLst/>
            </a:prstGeom>
            <a:solidFill>
              <a:srgbClr val="FFCD05"/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0" name="Pravokutnik 129">
              <a:extLst>
                <a:ext uri="{FF2B5EF4-FFF2-40B4-BE49-F238E27FC236}">
                  <a16:creationId xmlns:a16="http://schemas.microsoft.com/office/drawing/2014/main" id="{489ACF82-E9CC-CE70-444A-7752C03D8F4F}"/>
                </a:ext>
              </a:extLst>
            </p:cNvPr>
            <p:cNvSpPr/>
            <p:nvPr userDrawn="1"/>
          </p:nvSpPr>
          <p:spPr>
            <a:xfrm>
              <a:off x="5418889" y="3594293"/>
              <a:ext cx="296778" cy="296778"/>
            </a:xfrm>
            <a:prstGeom prst="rect">
              <a:avLst/>
            </a:prstGeom>
            <a:solidFill>
              <a:srgbClr val="00AEE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8" name="Pravokutnik 147">
              <a:extLst>
                <a:ext uri="{FF2B5EF4-FFF2-40B4-BE49-F238E27FC236}">
                  <a16:creationId xmlns:a16="http://schemas.microsoft.com/office/drawing/2014/main" id="{ED26A87C-CF11-BE81-3EDE-AC7A56828D14}"/>
                </a:ext>
              </a:extLst>
            </p:cNvPr>
            <p:cNvSpPr/>
            <p:nvPr userDrawn="1"/>
          </p:nvSpPr>
          <p:spPr>
            <a:xfrm>
              <a:off x="3286626" y="2983969"/>
              <a:ext cx="296778" cy="296778"/>
            </a:xfrm>
            <a:prstGeom prst="rect">
              <a:avLst/>
            </a:prstGeom>
            <a:solidFill>
              <a:srgbClr val="00AEE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9" name="Zvijezda: 5 krakova 148">
              <a:extLst>
                <a:ext uri="{FF2B5EF4-FFF2-40B4-BE49-F238E27FC236}">
                  <a16:creationId xmlns:a16="http://schemas.microsoft.com/office/drawing/2014/main" id="{FABD9D32-C860-FEE0-2FEB-7D214C6D82D9}"/>
                </a:ext>
              </a:extLst>
            </p:cNvPr>
            <p:cNvSpPr/>
            <p:nvPr userDrawn="1"/>
          </p:nvSpPr>
          <p:spPr>
            <a:xfrm>
              <a:off x="3841413" y="2959906"/>
              <a:ext cx="279401" cy="303798"/>
            </a:xfrm>
            <a:prstGeom prst="star5">
              <a:avLst/>
            </a:prstGeom>
            <a:solidFill>
              <a:srgbClr val="FFCD05"/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0" name="Pravokutnik 149">
              <a:extLst>
                <a:ext uri="{FF2B5EF4-FFF2-40B4-BE49-F238E27FC236}">
                  <a16:creationId xmlns:a16="http://schemas.microsoft.com/office/drawing/2014/main" id="{2A183093-587F-CAD7-0A83-767FDE073D9A}"/>
                </a:ext>
              </a:extLst>
            </p:cNvPr>
            <p:cNvSpPr/>
            <p:nvPr userDrawn="1"/>
          </p:nvSpPr>
          <p:spPr>
            <a:xfrm>
              <a:off x="4361446" y="2983969"/>
              <a:ext cx="296778" cy="296778"/>
            </a:xfrm>
            <a:prstGeom prst="rect">
              <a:avLst/>
            </a:prstGeom>
            <a:solidFill>
              <a:srgbClr val="00AEE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1" name="Zvijezda: 5 krakova 150">
              <a:extLst>
                <a:ext uri="{FF2B5EF4-FFF2-40B4-BE49-F238E27FC236}">
                  <a16:creationId xmlns:a16="http://schemas.microsoft.com/office/drawing/2014/main" id="{B0BFFF57-D7CD-DFF3-E235-06BAAD625A9C}"/>
                </a:ext>
              </a:extLst>
            </p:cNvPr>
            <p:cNvSpPr/>
            <p:nvPr userDrawn="1"/>
          </p:nvSpPr>
          <p:spPr>
            <a:xfrm>
              <a:off x="4898856" y="2959906"/>
              <a:ext cx="279401" cy="303798"/>
            </a:xfrm>
            <a:prstGeom prst="star5">
              <a:avLst/>
            </a:prstGeom>
            <a:solidFill>
              <a:srgbClr val="FFCD05"/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2" name="Pravokutnik 151">
              <a:extLst>
                <a:ext uri="{FF2B5EF4-FFF2-40B4-BE49-F238E27FC236}">
                  <a16:creationId xmlns:a16="http://schemas.microsoft.com/office/drawing/2014/main" id="{097DD2EE-0F8E-2602-CF27-B97C373DDE15}"/>
                </a:ext>
              </a:extLst>
            </p:cNvPr>
            <p:cNvSpPr/>
            <p:nvPr userDrawn="1"/>
          </p:nvSpPr>
          <p:spPr>
            <a:xfrm>
              <a:off x="5418889" y="2983969"/>
              <a:ext cx="296778" cy="296778"/>
            </a:xfrm>
            <a:prstGeom prst="rect">
              <a:avLst/>
            </a:prstGeom>
            <a:solidFill>
              <a:srgbClr val="00AEE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1" name="Zvijezda: 5 krakova 170">
              <a:extLst>
                <a:ext uri="{FF2B5EF4-FFF2-40B4-BE49-F238E27FC236}">
                  <a16:creationId xmlns:a16="http://schemas.microsoft.com/office/drawing/2014/main" id="{5005BC30-435D-6474-2974-6E9B2DA6A0A2}"/>
                </a:ext>
              </a:extLst>
            </p:cNvPr>
            <p:cNvSpPr/>
            <p:nvPr userDrawn="1"/>
          </p:nvSpPr>
          <p:spPr>
            <a:xfrm>
              <a:off x="3841413" y="2349582"/>
              <a:ext cx="279401" cy="303798"/>
            </a:xfrm>
            <a:prstGeom prst="star5">
              <a:avLst/>
            </a:prstGeom>
            <a:solidFill>
              <a:srgbClr val="FFCD05"/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2" name="Pravokutnik 171">
              <a:extLst>
                <a:ext uri="{FF2B5EF4-FFF2-40B4-BE49-F238E27FC236}">
                  <a16:creationId xmlns:a16="http://schemas.microsoft.com/office/drawing/2014/main" id="{231A604B-A464-E98B-FA00-1AD993C93FE9}"/>
                </a:ext>
              </a:extLst>
            </p:cNvPr>
            <p:cNvSpPr/>
            <p:nvPr userDrawn="1"/>
          </p:nvSpPr>
          <p:spPr>
            <a:xfrm>
              <a:off x="4361446" y="2373645"/>
              <a:ext cx="296778" cy="296778"/>
            </a:xfrm>
            <a:prstGeom prst="rect">
              <a:avLst/>
            </a:prstGeom>
            <a:solidFill>
              <a:srgbClr val="00AEE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3" name="Zvijezda: 5 krakova 172">
              <a:extLst>
                <a:ext uri="{FF2B5EF4-FFF2-40B4-BE49-F238E27FC236}">
                  <a16:creationId xmlns:a16="http://schemas.microsoft.com/office/drawing/2014/main" id="{984ADB69-1414-FDB4-ACE4-8F8A86BA7B06}"/>
                </a:ext>
              </a:extLst>
            </p:cNvPr>
            <p:cNvSpPr/>
            <p:nvPr userDrawn="1"/>
          </p:nvSpPr>
          <p:spPr>
            <a:xfrm>
              <a:off x="4898856" y="2349582"/>
              <a:ext cx="279401" cy="303798"/>
            </a:xfrm>
            <a:prstGeom prst="star5">
              <a:avLst/>
            </a:prstGeom>
            <a:solidFill>
              <a:srgbClr val="FFCD05"/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4" name="Pravokutnik 173">
              <a:extLst>
                <a:ext uri="{FF2B5EF4-FFF2-40B4-BE49-F238E27FC236}">
                  <a16:creationId xmlns:a16="http://schemas.microsoft.com/office/drawing/2014/main" id="{C7F91A56-7F9A-165D-BD8C-9742CC5AE183}"/>
                </a:ext>
              </a:extLst>
            </p:cNvPr>
            <p:cNvSpPr/>
            <p:nvPr userDrawn="1"/>
          </p:nvSpPr>
          <p:spPr>
            <a:xfrm>
              <a:off x="5418889" y="2373645"/>
              <a:ext cx="296778" cy="296778"/>
            </a:xfrm>
            <a:prstGeom prst="rect">
              <a:avLst/>
            </a:prstGeom>
            <a:solidFill>
              <a:srgbClr val="00AEE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4" name="Pravokutnik 193">
              <a:extLst>
                <a:ext uri="{FF2B5EF4-FFF2-40B4-BE49-F238E27FC236}">
                  <a16:creationId xmlns:a16="http://schemas.microsoft.com/office/drawing/2014/main" id="{F625C769-17DF-BB04-37E7-CA4FFB965943}"/>
                </a:ext>
              </a:extLst>
            </p:cNvPr>
            <p:cNvSpPr/>
            <p:nvPr userDrawn="1"/>
          </p:nvSpPr>
          <p:spPr>
            <a:xfrm>
              <a:off x="4361446" y="1763321"/>
              <a:ext cx="296778" cy="296778"/>
            </a:xfrm>
            <a:prstGeom prst="rect">
              <a:avLst/>
            </a:prstGeom>
            <a:solidFill>
              <a:srgbClr val="00AEE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5" name="Zvijezda: 5 krakova 194">
              <a:extLst>
                <a:ext uri="{FF2B5EF4-FFF2-40B4-BE49-F238E27FC236}">
                  <a16:creationId xmlns:a16="http://schemas.microsoft.com/office/drawing/2014/main" id="{5BE1E0D3-F739-496B-0AB2-DE4314F4C1DF}"/>
                </a:ext>
              </a:extLst>
            </p:cNvPr>
            <p:cNvSpPr/>
            <p:nvPr userDrawn="1"/>
          </p:nvSpPr>
          <p:spPr>
            <a:xfrm>
              <a:off x="4898856" y="1739258"/>
              <a:ext cx="279401" cy="303798"/>
            </a:xfrm>
            <a:prstGeom prst="star5">
              <a:avLst/>
            </a:prstGeom>
            <a:solidFill>
              <a:srgbClr val="FFCD05"/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96" name="Pravokutnik 195">
              <a:extLst>
                <a:ext uri="{FF2B5EF4-FFF2-40B4-BE49-F238E27FC236}">
                  <a16:creationId xmlns:a16="http://schemas.microsoft.com/office/drawing/2014/main" id="{D151A475-2A08-61EA-9700-162F474D3729}"/>
                </a:ext>
              </a:extLst>
            </p:cNvPr>
            <p:cNvSpPr/>
            <p:nvPr userDrawn="1"/>
          </p:nvSpPr>
          <p:spPr>
            <a:xfrm>
              <a:off x="5418889" y="1763321"/>
              <a:ext cx="296778" cy="296778"/>
            </a:xfrm>
            <a:prstGeom prst="rect">
              <a:avLst/>
            </a:prstGeom>
            <a:solidFill>
              <a:srgbClr val="00AEE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7" name="Zvijezda: 5 krakova 216">
              <a:extLst>
                <a:ext uri="{FF2B5EF4-FFF2-40B4-BE49-F238E27FC236}">
                  <a16:creationId xmlns:a16="http://schemas.microsoft.com/office/drawing/2014/main" id="{1C741837-D73C-88B7-8E9C-F878E64CAA42}"/>
                </a:ext>
              </a:extLst>
            </p:cNvPr>
            <p:cNvSpPr/>
            <p:nvPr userDrawn="1"/>
          </p:nvSpPr>
          <p:spPr>
            <a:xfrm>
              <a:off x="4898855" y="1128934"/>
              <a:ext cx="279401" cy="303798"/>
            </a:xfrm>
            <a:prstGeom prst="star5">
              <a:avLst/>
            </a:prstGeom>
            <a:solidFill>
              <a:srgbClr val="FFCD05"/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18" name="Pravokutnik 217">
              <a:extLst>
                <a:ext uri="{FF2B5EF4-FFF2-40B4-BE49-F238E27FC236}">
                  <a16:creationId xmlns:a16="http://schemas.microsoft.com/office/drawing/2014/main" id="{500A0D76-2E2D-C150-489D-9E1881ED4A0A}"/>
                </a:ext>
              </a:extLst>
            </p:cNvPr>
            <p:cNvSpPr/>
            <p:nvPr userDrawn="1"/>
          </p:nvSpPr>
          <p:spPr>
            <a:xfrm>
              <a:off x="5418888" y="1152997"/>
              <a:ext cx="296778" cy="296778"/>
            </a:xfrm>
            <a:prstGeom prst="rect">
              <a:avLst/>
            </a:prstGeom>
            <a:solidFill>
              <a:srgbClr val="00AEE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0" name="Pravokutnik 239">
              <a:extLst>
                <a:ext uri="{FF2B5EF4-FFF2-40B4-BE49-F238E27FC236}">
                  <a16:creationId xmlns:a16="http://schemas.microsoft.com/office/drawing/2014/main" id="{3D515A43-84DC-AA85-3347-CE5D195D2DD7}"/>
                </a:ext>
              </a:extLst>
            </p:cNvPr>
            <p:cNvSpPr/>
            <p:nvPr userDrawn="1"/>
          </p:nvSpPr>
          <p:spPr>
            <a:xfrm>
              <a:off x="5418888" y="542673"/>
              <a:ext cx="296778" cy="296778"/>
            </a:xfrm>
            <a:prstGeom prst="rect">
              <a:avLst/>
            </a:prstGeom>
            <a:solidFill>
              <a:srgbClr val="00AEE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983926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96DCDAB2-D474-D764-D1D2-01DCFF3D2B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en-US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155DC11C-7DDB-D70A-8EE6-5937EA0B998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/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10DEAE17-0B4E-0C4A-FDA3-E17F96139C1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B7F3D3E-393F-45C1-BE36-A421853B2E14}" type="datetimeFigureOut">
              <a:rPr lang="en-US" smtClean="0"/>
              <a:t>5/9/2023</a:t>
            </a:fld>
            <a:endParaRPr lang="en-US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F4E1A47B-9DE9-8D01-6FC1-D5A68DD7FC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E55B0088-F7F8-D51E-9329-59D4F4E873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C357F-50AF-4815-968A-8C5C9C795B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471972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B3BB8C76-C970-AF4B-828E-EF4970AD9E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r-HR"/>
              <a:t>Kliknite da biste uredili stil naslova matrice</a:t>
            </a:r>
            <a:endParaRPr lang="en-US"/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id="{7DEF4AA2-9CA4-9985-54BE-FADCC822F30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9586B86A-9C16-1DEB-9280-36A351528E5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B7F3D3E-393F-45C1-BE36-A421853B2E14}" type="datetimeFigureOut">
              <a:rPr lang="en-US" smtClean="0"/>
              <a:t>5/9/2023</a:t>
            </a:fld>
            <a:endParaRPr lang="en-US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1088C6B0-CB83-016F-8BEE-DDB71098EA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98240A30-5912-8EB5-2B77-24F9B6BBCD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C357F-50AF-4815-968A-8C5C9C795B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376926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A1B8B72A-580D-4751-B503-20003F58F7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en-US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D8FD318D-91A9-CCFB-8C75-12314F1AC31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/>
          </a:p>
        </p:txBody>
      </p:sp>
      <p:sp>
        <p:nvSpPr>
          <p:cNvPr id="4" name="Rezervirano mjesto sadržaja 3">
            <a:extLst>
              <a:ext uri="{FF2B5EF4-FFF2-40B4-BE49-F238E27FC236}">
                <a16:creationId xmlns:a16="http://schemas.microsoft.com/office/drawing/2014/main" id="{D009FAED-C185-002F-222A-275D22458C1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/>
          </a:p>
        </p:txBody>
      </p:sp>
      <p:sp>
        <p:nvSpPr>
          <p:cNvPr id="5" name="Rezervirano mjesto datuma 4">
            <a:extLst>
              <a:ext uri="{FF2B5EF4-FFF2-40B4-BE49-F238E27FC236}">
                <a16:creationId xmlns:a16="http://schemas.microsoft.com/office/drawing/2014/main" id="{7FED20AA-EF40-DBE7-67A4-A01E23A91B7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B7F3D3E-393F-45C1-BE36-A421853B2E14}" type="datetimeFigureOut">
              <a:rPr lang="en-US" smtClean="0"/>
              <a:t>5/9/2023</a:t>
            </a:fld>
            <a:endParaRPr lang="en-US"/>
          </a:p>
        </p:txBody>
      </p:sp>
      <p:sp>
        <p:nvSpPr>
          <p:cNvPr id="6" name="Rezervirano mjesto podnožja 5">
            <a:extLst>
              <a:ext uri="{FF2B5EF4-FFF2-40B4-BE49-F238E27FC236}">
                <a16:creationId xmlns:a16="http://schemas.microsoft.com/office/drawing/2014/main" id="{A0D51AC4-D122-47F7-7CD1-D2A8DD936D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:a16="http://schemas.microsoft.com/office/drawing/2014/main" id="{BD7B267A-F5AB-E365-CB2C-13E3D309D1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C357F-50AF-4815-968A-8C5C9C795B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159342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388FAD1E-EBD5-E876-EFED-548FA2AF56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r-HR"/>
              <a:t>Kliknite da biste uredili stil naslova matrice</a:t>
            </a:r>
            <a:endParaRPr lang="en-US"/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id="{09BAE229-DD8B-974C-E145-1B07049283F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Rezervirano mjesto sadržaja 3">
            <a:extLst>
              <a:ext uri="{FF2B5EF4-FFF2-40B4-BE49-F238E27FC236}">
                <a16:creationId xmlns:a16="http://schemas.microsoft.com/office/drawing/2014/main" id="{684F3F16-0B0F-B83A-1DCE-D3726336B87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/>
          </a:p>
        </p:txBody>
      </p:sp>
      <p:sp>
        <p:nvSpPr>
          <p:cNvPr id="5" name="Rezervirano mjesto teksta 4">
            <a:extLst>
              <a:ext uri="{FF2B5EF4-FFF2-40B4-BE49-F238E27FC236}">
                <a16:creationId xmlns:a16="http://schemas.microsoft.com/office/drawing/2014/main" id="{E09DC1F8-426C-ABA4-2800-0EF725CCFF9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6" name="Rezervirano mjesto sadržaja 5">
            <a:extLst>
              <a:ext uri="{FF2B5EF4-FFF2-40B4-BE49-F238E27FC236}">
                <a16:creationId xmlns:a16="http://schemas.microsoft.com/office/drawing/2014/main" id="{8DECEE5E-C3F3-220D-8A10-042794B5D86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/>
          </a:p>
        </p:txBody>
      </p:sp>
      <p:sp>
        <p:nvSpPr>
          <p:cNvPr id="7" name="Rezervirano mjesto datuma 6">
            <a:extLst>
              <a:ext uri="{FF2B5EF4-FFF2-40B4-BE49-F238E27FC236}">
                <a16:creationId xmlns:a16="http://schemas.microsoft.com/office/drawing/2014/main" id="{862FF6C3-F4F2-7777-B338-E238C61021A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B7F3D3E-393F-45C1-BE36-A421853B2E14}" type="datetimeFigureOut">
              <a:rPr lang="en-US" smtClean="0"/>
              <a:t>5/9/2023</a:t>
            </a:fld>
            <a:endParaRPr lang="en-US"/>
          </a:p>
        </p:txBody>
      </p:sp>
      <p:sp>
        <p:nvSpPr>
          <p:cNvPr id="8" name="Rezervirano mjesto podnožja 7">
            <a:extLst>
              <a:ext uri="{FF2B5EF4-FFF2-40B4-BE49-F238E27FC236}">
                <a16:creationId xmlns:a16="http://schemas.microsoft.com/office/drawing/2014/main" id="{D467FE30-684F-B85A-8F71-6A90E15124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Rezervirano mjesto broja slajda 8">
            <a:extLst>
              <a:ext uri="{FF2B5EF4-FFF2-40B4-BE49-F238E27FC236}">
                <a16:creationId xmlns:a16="http://schemas.microsoft.com/office/drawing/2014/main" id="{42383809-505B-BBA6-FFAA-62BD2A0F1D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C357F-50AF-4815-968A-8C5C9C795B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423204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F5DA7E74-F35E-DB09-7646-8663A2999E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en-US"/>
          </a:p>
        </p:txBody>
      </p:sp>
      <p:sp>
        <p:nvSpPr>
          <p:cNvPr id="3" name="Rezervirano mjesto datuma 2">
            <a:extLst>
              <a:ext uri="{FF2B5EF4-FFF2-40B4-BE49-F238E27FC236}">
                <a16:creationId xmlns:a16="http://schemas.microsoft.com/office/drawing/2014/main" id="{4CCFEB60-6FCF-8C40-2AB3-3E920A07AC4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B7F3D3E-393F-45C1-BE36-A421853B2E14}" type="datetimeFigureOut">
              <a:rPr lang="en-US" smtClean="0"/>
              <a:t>5/9/2023</a:t>
            </a:fld>
            <a:endParaRPr lang="en-US"/>
          </a:p>
        </p:txBody>
      </p:sp>
      <p:sp>
        <p:nvSpPr>
          <p:cNvPr id="4" name="Rezervirano mjesto podnožja 3">
            <a:extLst>
              <a:ext uri="{FF2B5EF4-FFF2-40B4-BE49-F238E27FC236}">
                <a16:creationId xmlns:a16="http://schemas.microsoft.com/office/drawing/2014/main" id="{F8F2D721-05D0-B1BC-D5BA-0A019FD17F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Rezervirano mjesto broja slajda 4">
            <a:extLst>
              <a:ext uri="{FF2B5EF4-FFF2-40B4-BE49-F238E27FC236}">
                <a16:creationId xmlns:a16="http://schemas.microsoft.com/office/drawing/2014/main" id="{EE4464E3-7C4B-1F1C-53AA-EB0BE839F6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C357F-50AF-4815-968A-8C5C9C795B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826195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datuma 1">
            <a:extLst>
              <a:ext uri="{FF2B5EF4-FFF2-40B4-BE49-F238E27FC236}">
                <a16:creationId xmlns:a16="http://schemas.microsoft.com/office/drawing/2014/main" id="{693DC094-E4FC-49F9-6B93-BDF3B35B158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B7F3D3E-393F-45C1-BE36-A421853B2E14}" type="datetimeFigureOut">
              <a:rPr lang="en-US" smtClean="0"/>
              <a:t>5/9/2023</a:t>
            </a:fld>
            <a:endParaRPr lang="en-US"/>
          </a:p>
        </p:txBody>
      </p:sp>
      <p:sp>
        <p:nvSpPr>
          <p:cNvPr id="3" name="Rezervirano mjesto podnožja 2">
            <a:extLst>
              <a:ext uri="{FF2B5EF4-FFF2-40B4-BE49-F238E27FC236}">
                <a16:creationId xmlns:a16="http://schemas.microsoft.com/office/drawing/2014/main" id="{5C57D67C-9D10-7204-F8BE-1EA8FE9D22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zervirano mjesto broja slajda 3">
            <a:extLst>
              <a:ext uri="{FF2B5EF4-FFF2-40B4-BE49-F238E27FC236}">
                <a16:creationId xmlns:a16="http://schemas.microsoft.com/office/drawing/2014/main" id="{002220AF-4929-4BC2-A92C-855D489656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C357F-50AF-4815-968A-8C5C9C795B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480889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274177C2-1E30-62B2-CDB4-CBBA0E2C36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/>
              <a:t>Kliknite da biste uredili stil naslova matrice</a:t>
            </a:r>
            <a:endParaRPr lang="en-US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8675EDD3-B00D-E7BF-080F-601ECDFBF6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/>
          </a:p>
        </p:txBody>
      </p:sp>
      <p:sp>
        <p:nvSpPr>
          <p:cNvPr id="4" name="Rezervirano mjesto teksta 3">
            <a:extLst>
              <a:ext uri="{FF2B5EF4-FFF2-40B4-BE49-F238E27FC236}">
                <a16:creationId xmlns:a16="http://schemas.microsoft.com/office/drawing/2014/main" id="{9457838D-8A60-A294-D440-309D665AFB1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5" name="Rezervirano mjesto datuma 4">
            <a:extLst>
              <a:ext uri="{FF2B5EF4-FFF2-40B4-BE49-F238E27FC236}">
                <a16:creationId xmlns:a16="http://schemas.microsoft.com/office/drawing/2014/main" id="{2673FC24-E293-A700-02E6-86A1C70F0B9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B7F3D3E-393F-45C1-BE36-A421853B2E14}" type="datetimeFigureOut">
              <a:rPr lang="en-US" smtClean="0"/>
              <a:t>5/9/2023</a:t>
            </a:fld>
            <a:endParaRPr lang="en-US"/>
          </a:p>
        </p:txBody>
      </p:sp>
      <p:sp>
        <p:nvSpPr>
          <p:cNvPr id="6" name="Rezervirano mjesto podnožja 5">
            <a:extLst>
              <a:ext uri="{FF2B5EF4-FFF2-40B4-BE49-F238E27FC236}">
                <a16:creationId xmlns:a16="http://schemas.microsoft.com/office/drawing/2014/main" id="{0F6D646F-0DB4-F15E-9E65-AA2B13BBCF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:a16="http://schemas.microsoft.com/office/drawing/2014/main" id="{CBB2622B-0F6A-D8FB-A960-626BD80F90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C357F-50AF-4815-968A-8C5C9C795B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13709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84512099-E161-6E00-7353-9F3FF565B3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/>
              <a:t>Kliknite da biste uredili stil naslova matrice</a:t>
            </a:r>
            <a:endParaRPr lang="en-US"/>
          </a:p>
        </p:txBody>
      </p:sp>
      <p:sp>
        <p:nvSpPr>
          <p:cNvPr id="3" name="Rezervirano mjesto slike 2">
            <a:extLst>
              <a:ext uri="{FF2B5EF4-FFF2-40B4-BE49-F238E27FC236}">
                <a16:creationId xmlns:a16="http://schemas.microsoft.com/office/drawing/2014/main" id="{23D04C0F-E568-5B1A-9CCA-5D9DF1E286C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Rezervirano mjesto teksta 3">
            <a:extLst>
              <a:ext uri="{FF2B5EF4-FFF2-40B4-BE49-F238E27FC236}">
                <a16:creationId xmlns:a16="http://schemas.microsoft.com/office/drawing/2014/main" id="{61F5ACCB-D1DD-30F5-F83C-380D46871A5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5" name="Rezervirano mjesto datuma 4">
            <a:extLst>
              <a:ext uri="{FF2B5EF4-FFF2-40B4-BE49-F238E27FC236}">
                <a16:creationId xmlns:a16="http://schemas.microsoft.com/office/drawing/2014/main" id="{C7E547FC-116E-50E0-1E2D-8D7575E3624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B7F3D3E-393F-45C1-BE36-A421853B2E14}" type="datetimeFigureOut">
              <a:rPr lang="en-US" smtClean="0"/>
              <a:t>5/9/2023</a:t>
            </a:fld>
            <a:endParaRPr lang="en-US"/>
          </a:p>
        </p:txBody>
      </p:sp>
      <p:sp>
        <p:nvSpPr>
          <p:cNvPr id="6" name="Rezervirano mjesto podnožja 5">
            <a:extLst>
              <a:ext uri="{FF2B5EF4-FFF2-40B4-BE49-F238E27FC236}">
                <a16:creationId xmlns:a16="http://schemas.microsoft.com/office/drawing/2014/main" id="{CCFE5047-485B-4545-D5BB-A781D3BE91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:a16="http://schemas.microsoft.com/office/drawing/2014/main" id="{B8A9C9C2-1045-2383-A717-04E79205C3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C357F-50AF-4815-968A-8C5C9C795B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081463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3AAE856C-4A03-22D7-1352-D08D1FAC91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en-US"/>
          </a:p>
        </p:txBody>
      </p:sp>
      <p:sp>
        <p:nvSpPr>
          <p:cNvPr id="3" name="Rezervirano mjesto okomitog teksta 2">
            <a:extLst>
              <a:ext uri="{FF2B5EF4-FFF2-40B4-BE49-F238E27FC236}">
                <a16:creationId xmlns:a16="http://schemas.microsoft.com/office/drawing/2014/main" id="{8106DBEB-52E2-FF36-6B69-A49790A57D8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/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744EBC96-C709-6474-6A16-22E5312237E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B7F3D3E-393F-45C1-BE36-A421853B2E14}" type="datetimeFigureOut">
              <a:rPr lang="en-US" smtClean="0"/>
              <a:t>5/9/2023</a:t>
            </a:fld>
            <a:endParaRPr lang="en-US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360C5FD6-02B6-0611-37B0-A8779CBB85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65E51376-73E6-937C-6C5A-A93168FBBC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C357F-50AF-4815-968A-8C5C9C795B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48348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SLOVNI SLAJD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ravokutnik 6">
            <a:extLst>
              <a:ext uri="{FF2B5EF4-FFF2-40B4-BE49-F238E27FC236}">
                <a16:creationId xmlns:a16="http://schemas.microsoft.com/office/drawing/2014/main" id="{91E1474D-0252-6BB9-636B-837A249D3222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72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Zvijezda: 5 krakova 18">
            <a:extLst>
              <a:ext uri="{FF2B5EF4-FFF2-40B4-BE49-F238E27FC236}">
                <a16:creationId xmlns:a16="http://schemas.microsoft.com/office/drawing/2014/main" id="{574F886C-8BFE-4CD3-2527-1E0A31EA852B}"/>
              </a:ext>
            </a:extLst>
          </p:cNvPr>
          <p:cNvSpPr/>
          <p:nvPr userDrawn="1"/>
        </p:nvSpPr>
        <p:spPr>
          <a:xfrm>
            <a:off x="856250" y="5722066"/>
            <a:ext cx="1163003" cy="1071322"/>
          </a:xfrm>
          <a:prstGeom prst="star5">
            <a:avLst/>
          </a:prstGeom>
          <a:solidFill>
            <a:srgbClr val="FFCD0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Pravokutnik 19">
            <a:extLst>
              <a:ext uri="{FF2B5EF4-FFF2-40B4-BE49-F238E27FC236}">
                <a16:creationId xmlns:a16="http://schemas.microsoft.com/office/drawing/2014/main" id="{AB72FBE1-89C4-556F-2C92-552BDBB7D00D}"/>
              </a:ext>
            </a:extLst>
          </p:cNvPr>
          <p:cNvSpPr/>
          <p:nvPr userDrawn="1"/>
        </p:nvSpPr>
        <p:spPr>
          <a:xfrm rot="21290802">
            <a:off x="3747962" y="5357834"/>
            <a:ext cx="921893" cy="947460"/>
          </a:xfrm>
          <a:prstGeom prst="rect">
            <a:avLst/>
          </a:prstGeom>
          <a:solidFill>
            <a:srgbClr val="00AE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Pravokutnik 21">
            <a:extLst>
              <a:ext uri="{FF2B5EF4-FFF2-40B4-BE49-F238E27FC236}">
                <a16:creationId xmlns:a16="http://schemas.microsoft.com/office/drawing/2014/main" id="{79334F70-22F5-A9B7-D0EE-858DF8A6FD6D}"/>
              </a:ext>
            </a:extLst>
          </p:cNvPr>
          <p:cNvSpPr/>
          <p:nvPr userDrawn="1"/>
        </p:nvSpPr>
        <p:spPr>
          <a:xfrm rot="19504535">
            <a:off x="8708212" y="4017327"/>
            <a:ext cx="921893" cy="947460"/>
          </a:xfrm>
          <a:prstGeom prst="rect">
            <a:avLst/>
          </a:prstGeom>
          <a:solidFill>
            <a:srgbClr val="00AE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Pravokutnik 23">
            <a:extLst>
              <a:ext uri="{FF2B5EF4-FFF2-40B4-BE49-F238E27FC236}">
                <a16:creationId xmlns:a16="http://schemas.microsoft.com/office/drawing/2014/main" id="{5067C5AF-6100-9F3C-28CA-C0EF224D3250}"/>
              </a:ext>
            </a:extLst>
          </p:cNvPr>
          <p:cNvSpPr/>
          <p:nvPr userDrawn="1"/>
        </p:nvSpPr>
        <p:spPr>
          <a:xfrm rot="16924589">
            <a:off x="10776152" y="550775"/>
            <a:ext cx="921893" cy="947460"/>
          </a:xfrm>
          <a:prstGeom prst="rect">
            <a:avLst/>
          </a:prstGeom>
          <a:solidFill>
            <a:srgbClr val="00AE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Grafika 2">
            <a:extLst>
              <a:ext uri="{FF2B5EF4-FFF2-40B4-BE49-F238E27FC236}">
                <a16:creationId xmlns:a16="http://schemas.microsoft.com/office/drawing/2014/main" id="{F2B143F7-E19A-5047-8C24-01F1E4C8E26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-94026" y="62409"/>
            <a:ext cx="2757012" cy="756182"/>
          </a:xfrm>
          <a:prstGeom prst="rect">
            <a:avLst/>
          </a:prstGeom>
        </p:spPr>
      </p:pic>
      <p:sp>
        <p:nvSpPr>
          <p:cNvPr id="8" name="Pravokutnik 7">
            <a:extLst>
              <a:ext uri="{FF2B5EF4-FFF2-40B4-BE49-F238E27FC236}">
                <a16:creationId xmlns:a16="http://schemas.microsoft.com/office/drawing/2014/main" id="{12FE7E3F-F08A-B96D-C927-CAF3DCDDDFA2}"/>
              </a:ext>
            </a:extLst>
          </p:cNvPr>
          <p:cNvSpPr/>
          <p:nvPr userDrawn="1"/>
        </p:nvSpPr>
        <p:spPr>
          <a:xfrm>
            <a:off x="0" y="6492874"/>
            <a:ext cx="12192000" cy="365125"/>
          </a:xfrm>
          <a:prstGeom prst="rect">
            <a:avLst/>
          </a:prstGeom>
          <a:solidFill>
            <a:srgbClr val="00AE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Zvijezda: 5 krakova 11">
            <a:extLst>
              <a:ext uri="{FF2B5EF4-FFF2-40B4-BE49-F238E27FC236}">
                <a16:creationId xmlns:a16="http://schemas.microsoft.com/office/drawing/2014/main" id="{59885174-BC84-7B38-FDB8-6B9D3041C459}"/>
              </a:ext>
            </a:extLst>
          </p:cNvPr>
          <p:cNvSpPr/>
          <p:nvPr userDrawn="1"/>
        </p:nvSpPr>
        <p:spPr>
          <a:xfrm rot="20484508">
            <a:off x="6425899" y="4782685"/>
            <a:ext cx="1163003" cy="1071322"/>
          </a:xfrm>
          <a:prstGeom prst="star5">
            <a:avLst/>
          </a:prstGeom>
          <a:solidFill>
            <a:srgbClr val="FFCD0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Zvijezda: 5 krakova 12">
            <a:extLst>
              <a:ext uri="{FF2B5EF4-FFF2-40B4-BE49-F238E27FC236}">
                <a16:creationId xmlns:a16="http://schemas.microsoft.com/office/drawing/2014/main" id="{98CF17BF-766D-41CA-BFB2-18B401AE4707}"/>
              </a:ext>
            </a:extLst>
          </p:cNvPr>
          <p:cNvSpPr/>
          <p:nvPr userDrawn="1"/>
        </p:nvSpPr>
        <p:spPr>
          <a:xfrm rot="19382014">
            <a:off x="10329366" y="2517880"/>
            <a:ext cx="1163002" cy="1071322"/>
          </a:xfrm>
          <a:prstGeom prst="star5">
            <a:avLst/>
          </a:prstGeom>
          <a:solidFill>
            <a:srgbClr val="FFCD0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178051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>
            <a:extLst>
              <a:ext uri="{FF2B5EF4-FFF2-40B4-BE49-F238E27FC236}">
                <a16:creationId xmlns:a16="http://schemas.microsoft.com/office/drawing/2014/main" id="{F28DDF4F-069B-F608-7ABB-4BECCB36DFF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r-HR"/>
              <a:t>Kliknite da biste uredili stil naslova matrice</a:t>
            </a:r>
            <a:endParaRPr lang="en-US"/>
          </a:p>
        </p:txBody>
      </p:sp>
      <p:sp>
        <p:nvSpPr>
          <p:cNvPr id="3" name="Rezervirano mjesto okomitog teksta 2">
            <a:extLst>
              <a:ext uri="{FF2B5EF4-FFF2-40B4-BE49-F238E27FC236}">
                <a16:creationId xmlns:a16="http://schemas.microsoft.com/office/drawing/2014/main" id="{F7E555CC-E1C8-AD71-CEE2-2DFA1976A2E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/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DA4EA709-4E8D-D36A-808F-B5577E6DA3E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B7F3D3E-393F-45C1-BE36-A421853B2E14}" type="datetimeFigureOut">
              <a:rPr lang="en-US" smtClean="0"/>
              <a:t>5/9/2023</a:t>
            </a:fld>
            <a:endParaRPr lang="en-US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9E48E3F1-4A73-20E0-995D-6ADF200C45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C1FEC869-D2A6-0EC6-EB08-F7B5B1D37E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C357F-50AF-4815-968A-8C5C9C795B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94872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SLOVNI SLAJD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ravokutnik 6">
            <a:extLst>
              <a:ext uri="{FF2B5EF4-FFF2-40B4-BE49-F238E27FC236}">
                <a16:creationId xmlns:a16="http://schemas.microsoft.com/office/drawing/2014/main" id="{91E1474D-0252-6BB9-636B-837A249D3222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72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Zvijezda: 5 krakova 18">
            <a:extLst>
              <a:ext uri="{FF2B5EF4-FFF2-40B4-BE49-F238E27FC236}">
                <a16:creationId xmlns:a16="http://schemas.microsoft.com/office/drawing/2014/main" id="{574F886C-8BFE-4CD3-2527-1E0A31EA852B}"/>
              </a:ext>
            </a:extLst>
          </p:cNvPr>
          <p:cNvSpPr/>
          <p:nvPr userDrawn="1"/>
        </p:nvSpPr>
        <p:spPr>
          <a:xfrm>
            <a:off x="583535" y="6038394"/>
            <a:ext cx="657726" cy="637042"/>
          </a:xfrm>
          <a:prstGeom prst="star5">
            <a:avLst/>
          </a:prstGeom>
          <a:noFill/>
          <a:ln>
            <a:solidFill>
              <a:srgbClr val="FFCD0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Pravokutnik 19">
            <a:extLst>
              <a:ext uri="{FF2B5EF4-FFF2-40B4-BE49-F238E27FC236}">
                <a16:creationId xmlns:a16="http://schemas.microsoft.com/office/drawing/2014/main" id="{AB72FBE1-89C4-556F-2C92-552BDBB7D00D}"/>
              </a:ext>
            </a:extLst>
          </p:cNvPr>
          <p:cNvSpPr/>
          <p:nvPr userDrawn="1"/>
        </p:nvSpPr>
        <p:spPr>
          <a:xfrm>
            <a:off x="2125358" y="5584421"/>
            <a:ext cx="521368" cy="563390"/>
          </a:xfrm>
          <a:prstGeom prst="rect">
            <a:avLst/>
          </a:prstGeom>
          <a:solidFill>
            <a:srgbClr val="00AE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Pravokutnik 21">
            <a:extLst>
              <a:ext uri="{FF2B5EF4-FFF2-40B4-BE49-F238E27FC236}">
                <a16:creationId xmlns:a16="http://schemas.microsoft.com/office/drawing/2014/main" id="{79334F70-22F5-A9B7-D0EE-858DF8A6FD6D}"/>
              </a:ext>
            </a:extLst>
          </p:cNvPr>
          <p:cNvSpPr/>
          <p:nvPr userDrawn="1"/>
        </p:nvSpPr>
        <p:spPr>
          <a:xfrm rot="20532254">
            <a:off x="5190148" y="5236533"/>
            <a:ext cx="521368" cy="563390"/>
          </a:xfrm>
          <a:prstGeom prst="rect">
            <a:avLst/>
          </a:prstGeom>
          <a:solidFill>
            <a:srgbClr val="00AE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Pravokutnik 23">
            <a:extLst>
              <a:ext uri="{FF2B5EF4-FFF2-40B4-BE49-F238E27FC236}">
                <a16:creationId xmlns:a16="http://schemas.microsoft.com/office/drawing/2014/main" id="{5067C5AF-6100-9F3C-28CA-C0EF224D3250}"/>
              </a:ext>
            </a:extLst>
          </p:cNvPr>
          <p:cNvSpPr/>
          <p:nvPr userDrawn="1"/>
        </p:nvSpPr>
        <p:spPr>
          <a:xfrm rot="19740907">
            <a:off x="8659204" y="4888645"/>
            <a:ext cx="521368" cy="563390"/>
          </a:xfrm>
          <a:prstGeom prst="rect">
            <a:avLst/>
          </a:prstGeom>
          <a:solidFill>
            <a:srgbClr val="00AE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Grafika 2">
            <a:extLst>
              <a:ext uri="{FF2B5EF4-FFF2-40B4-BE49-F238E27FC236}">
                <a16:creationId xmlns:a16="http://schemas.microsoft.com/office/drawing/2014/main" id="{F2B143F7-E19A-5047-8C24-01F1E4C8E26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-94026" y="62409"/>
            <a:ext cx="2757012" cy="756182"/>
          </a:xfrm>
          <a:prstGeom prst="rect">
            <a:avLst/>
          </a:prstGeom>
        </p:spPr>
      </p:pic>
      <p:sp>
        <p:nvSpPr>
          <p:cNvPr id="5" name="Pravokutnik 4">
            <a:extLst>
              <a:ext uri="{FF2B5EF4-FFF2-40B4-BE49-F238E27FC236}">
                <a16:creationId xmlns:a16="http://schemas.microsoft.com/office/drawing/2014/main" id="{23D7B1D3-DFF2-15A3-368D-2C4460ADB9BE}"/>
              </a:ext>
            </a:extLst>
          </p:cNvPr>
          <p:cNvSpPr/>
          <p:nvPr userDrawn="1"/>
        </p:nvSpPr>
        <p:spPr>
          <a:xfrm rot="16627390">
            <a:off x="10975524" y="2593584"/>
            <a:ext cx="521368" cy="563390"/>
          </a:xfrm>
          <a:prstGeom prst="rect">
            <a:avLst/>
          </a:prstGeom>
          <a:solidFill>
            <a:srgbClr val="00AE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Pravokutnik 7">
            <a:extLst>
              <a:ext uri="{FF2B5EF4-FFF2-40B4-BE49-F238E27FC236}">
                <a16:creationId xmlns:a16="http://schemas.microsoft.com/office/drawing/2014/main" id="{12FE7E3F-F08A-B96D-C927-CAF3DCDDDFA2}"/>
              </a:ext>
            </a:extLst>
          </p:cNvPr>
          <p:cNvSpPr/>
          <p:nvPr userDrawn="1"/>
        </p:nvSpPr>
        <p:spPr>
          <a:xfrm>
            <a:off x="0" y="6492874"/>
            <a:ext cx="12192000" cy="365125"/>
          </a:xfrm>
          <a:prstGeom prst="rect">
            <a:avLst/>
          </a:prstGeom>
          <a:solidFill>
            <a:srgbClr val="00AE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Zvijezda: 5 krakova 11">
            <a:extLst>
              <a:ext uri="{FF2B5EF4-FFF2-40B4-BE49-F238E27FC236}">
                <a16:creationId xmlns:a16="http://schemas.microsoft.com/office/drawing/2014/main" id="{59885174-BC84-7B38-FDB8-6B9D3041C459}"/>
              </a:ext>
            </a:extLst>
          </p:cNvPr>
          <p:cNvSpPr/>
          <p:nvPr userDrawn="1"/>
        </p:nvSpPr>
        <p:spPr>
          <a:xfrm rot="21064854">
            <a:off x="3731438" y="5672738"/>
            <a:ext cx="657726" cy="637042"/>
          </a:xfrm>
          <a:prstGeom prst="star5">
            <a:avLst/>
          </a:prstGeom>
          <a:noFill/>
          <a:ln>
            <a:solidFill>
              <a:srgbClr val="FFCD0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Zvijezda: 5 krakova 12">
            <a:extLst>
              <a:ext uri="{FF2B5EF4-FFF2-40B4-BE49-F238E27FC236}">
                <a16:creationId xmlns:a16="http://schemas.microsoft.com/office/drawing/2014/main" id="{98CF17BF-766D-41CA-BFB2-18B401AE4707}"/>
              </a:ext>
            </a:extLst>
          </p:cNvPr>
          <p:cNvSpPr/>
          <p:nvPr userDrawn="1"/>
        </p:nvSpPr>
        <p:spPr>
          <a:xfrm rot="20316570">
            <a:off x="6972859" y="5412766"/>
            <a:ext cx="657726" cy="637042"/>
          </a:xfrm>
          <a:prstGeom prst="star5">
            <a:avLst/>
          </a:prstGeom>
          <a:noFill/>
          <a:ln>
            <a:solidFill>
              <a:srgbClr val="FFCD0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Zvijezda: 5 krakova 13">
            <a:extLst>
              <a:ext uri="{FF2B5EF4-FFF2-40B4-BE49-F238E27FC236}">
                <a16:creationId xmlns:a16="http://schemas.microsoft.com/office/drawing/2014/main" id="{5E0B9E99-28B5-EEE8-5D06-1A905BD5B915}"/>
              </a:ext>
            </a:extLst>
          </p:cNvPr>
          <p:cNvSpPr/>
          <p:nvPr userDrawn="1"/>
        </p:nvSpPr>
        <p:spPr>
          <a:xfrm rot="20316570">
            <a:off x="9915471" y="3747533"/>
            <a:ext cx="657726" cy="637042"/>
          </a:xfrm>
          <a:prstGeom prst="star5">
            <a:avLst/>
          </a:prstGeom>
          <a:noFill/>
          <a:ln>
            <a:solidFill>
              <a:srgbClr val="FFCD0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Pravokutnik 14">
            <a:extLst>
              <a:ext uri="{FF2B5EF4-FFF2-40B4-BE49-F238E27FC236}">
                <a16:creationId xmlns:a16="http://schemas.microsoft.com/office/drawing/2014/main" id="{BB09A20D-BA52-7993-8BB6-08A1BC0DD988}"/>
              </a:ext>
            </a:extLst>
          </p:cNvPr>
          <p:cNvSpPr/>
          <p:nvPr userDrawn="1"/>
        </p:nvSpPr>
        <p:spPr>
          <a:xfrm rot="14439929">
            <a:off x="11358768" y="235424"/>
            <a:ext cx="521368" cy="563390"/>
          </a:xfrm>
          <a:prstGeom prst="rect">
            <a:avLst/>
          </a:prstGeom>
          <a:solidFill>
            <a:srgbClr val="00AE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Zvijezda: 5 krakova 15">
            <a:extLst>
              <a:ext uri="{FF2B5EF4-FFF2-40B4-BE49-F238E27FC236}">
                <a16:creationId xmlns:a16="http://schemas.microsoft.com/office/drawing/2014/main" id="{A1E0B19A-7C6E-5BFD-140A-D642F9017874}"/>
              </a:ext>
            </a:extLst>
          </p:cNvPr>
          <p:cNvSpPr/>
          <p:nvPr userDrawn="1"/>
        </p:nvSpPr>
        <p:spPr>
          <a:xfrm rot="18129109">
            <a:off x="11219191" y="1325174"/>
            <a:ext cx="657726" cy="637042"/>
          </a:xfrm>
          <a:prstGeom prst="star5">
            <a:avLst/>
          </a:prstGeom>
          <a:noFill/>
          <a:ln>
            <a:solidFill>
              <a:srgbClr val="FFCD0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91598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ADRŽAJ-BIJE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ravokutnik 10">
            <a:extLst>
              <a:ext uri="{FF2B5EF4-FFF2-40B4-BE49-F238E27FC236}">
                <a16:creationId xmlns:a16="http://schemas.microsoft.com/office/drawing/2014/main" id="{7A8810C1-7C76-7D0A-E9DC-D89B846EEED7}"/>
              </a:ext>
            </a:extLst>
          </p:cNvPr>
          <p:cNvSpPr/>
          <p:nvPr userDrawn="1"/>
        </p:nvSpPr>
        <p:spPr>
          <a:xfrm>
            <a:off x="0" y="6492874"/>
            <a:ext cx="12192000" cy="365125"/>
          </a:xfrm>
          <a:prstGeom prst="rect">
            <a:avLst/>
          </a:prstGeom>
          <a:solidFill>
            <a:srgbClr val="00AE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4" name="Ravni poveznik 3">
            <a:extLst>
              <a:ext uri="{FF2B5EF4-FFF2-40B4-BE49-F238E27FC236}">
                <a16:creationId xmlns:a16="http://schemas.microsoft.com/office/drawing/2014/main" id="{02B918F0-D4C0-045F-DF08-C15FBD0FFCE7}"/>
              </a:ext>
            </a:extLst>
          </p:cNvPr>
          <p:cNvCxnSpPr>
            <a:cxnSpLocks/>
          </p:cNvCxnSpPr>
          <p:nvPr userDrawn="1"/>
        </p:nvCxnSpPr>
        <p:spPr>
          <a:xfrm>
            <a:off x="344903" y="407318"/>
            <a:ext cx="9152023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zervirano mjesto broja slajda 5">
            <a:extLst>
              <a:ext uri="{FF2B5EF4-FFF2-40B4-BE49-F238E27FC236}">
                <a16:creationId xmlns:a16="http://schemas.microsoft.com/office/drawing/2014/main" id="{D15E7724-2516-8BD7-E911-FF54579F566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448800" y="6492873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F4AC357F-50AF-4815-968A-8C5C9C795BF6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29" name="Grafika 28">
            <a:extLst>
              <a:ext uri="{FF2B5EF4-FFF2-40B4-BE49-F238E27FC236}">
                <a16:creationId xmlns:a16="http://schemas.microsoft.com/office/drawing/2014/main" id="{AE4F71C5-2222-5891-3F59-AC8E95FB295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234461" y="38530"/>
            <a:ext cx="2756348" cy="75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63209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ADRŽAJ - BO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ravokutnik 6">
            <a:extLst>
              <a:ext uri="{FF2B5EF4-FFF2-40B4-BE49-F238E27FC236}">
                <a16:creationId xmlns:a16="http://schemas.microsoft.com/office/drawing/2014/main" id="{91E1474D-0252-6BB9-636B-837A249D3222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72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Pravokutnik 10">
            <a:extLst>
              <a:ext uri="{FF2B5EF4-FFF2-40B4-BE49-F238E27FC236}">
                <a16:creationId xmlns:a16="http://schemas.microsoft.com/office/drawing/2014/main" id="{7A8810C1-7C76-7D0A-E9DC-D89B846EEED7}"/>
              </a:ext>
            </a:extLst>
          </p:cNvPr>
          <p:cNvSpPr/>
          <p:nvPr userDrawn="1"/>
        </p:nvSpPr>
        <p:spPr>
          <a:xfrm>
            <a:off x="0" y="6492874"/>
            <a:ext cx="12192000" cy="365125"/>
          </a:xfrm>
          <a:prstGeom prst="rect">
            <a:avLst/>
          </a:prstGeom>
          <a:solidFill>
            <a:srgbClr val="00AE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4" name="Ravni poveznik 3">
            <a:extLst>
              <a:ext uri="{FF2B5EF4-FFF2-40B4-BE49-F238E27FC236}">
                <a16:creationId xmlns:a16="http://schemas.microsoft.com/office/drawing/2014/main" id="{02B918F0-D4C0-045F-DF08-C15FBD0FFCE7}"/>
              </a:ext>
            </a:extLst>
          </p:cNvPr>
          <p:cNvCxnSpPr>
            <a:cxnSpLocks/>
          </p:cNvCxnSpPr>
          <p:nvPr userDrawn="1"/>
        </p:nvCxnSpPr>
        <p:spPr>
          <a:xfrm>
            <a:off x="344903" y="407318"/>
            <a:ext cx="9152023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Grafika 16">
            <a:extLst>
              <a:ext uri="{FF2B5EF4-FFF2-40B4-BE49-F238E27FC236}">
                <a16:creationId xmlns:a16="http://schemas.microsoft.com/office/drawing/2014/main" id="{CA21AA97-CA52-095B-9C99-2F58E6F67DB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234461" y="38348"/>
            <a:ext cx="2757012" cy="756182"/>
          </a:xfrm>
          <a:prstGeom prst="rect">
            <a:avLst/>
          </a:prstGeom>
        </p:spPr>
      </p:pic>
      <p:sp>
        <p:nvSpPr>
          <p:cNvPr id="20" name="Rezervirano mjesto broja slajda 5">
            <a:extLst>
              <a:ext uri="{FF2B5EF4-FFF2-40B4-BE49-F238E27FC236}">
                <a16:creationId xmlns:a16="http://schemas.microsoft.com/office/drawing/2014/main" id="{D15E7724-2516-8BD7-E911-FF54579F566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448800" y="6492873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F4AC357F-50AF-4815-968A-8C5C9C795BF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36185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ravokutnik 6">
            <a:extLst>
              <a:ext uri="{FF2B5EF4-FFF2-40B4-BE49-F238E27FC236}">
                <a16:creationId xmlns:a16="http://schemas.microsoft.com/office/drawing/2014/main" id="{91E1474D-0252-6BB9-636B-837A249D3222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72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Pravokutnik 2">
            <a:extLst>
              <a:ext uri="{FF2B5EF4-FFF2-40B4-BE49-F238E27FC236}">
                <a16:creationId xmlns:a16="http://schemas.microsoft.com/office/drawing/2014/main" id="{EE2BF5C1-E4EE-3555-71FC-A68729AC5A15}"/>
              </a:ext>
            </a:extLst>
          </p:cNvPr>
          <p:cNvSpPr/>
          <p:nvPr userDrawn="1"/>
        </p:nvSpPr>
        <p:spPr>
          <a:xfrm rot="21437403">
            <a:off x="5915206" y="5227014"/>
            <a:ext cx="361588" cy="390732"/>
          </a:xfrm>
          <a:prstGeom prst="rect">
            <a:avLst/>
          </a:prstGeom>
          <a:solidFill>
            <a:srgbClr val="00AE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Pravokutnik 4">
            <a:extLst>
              <a:ext uri="{FF2B5EF4-FFF2-40B4-BE49-F238E27FC236}">
                <a16:creationId xmlns:a16="http://schemas.microsoft.com/office/drawing/2014/main" id="{C63C67D9-8BCA-F6F2-D0CD-1C39ADFEA8A6}"/>
              </a:ext>
            </a:extLst>
          </p:cNvPr>
          <p:cNvSpPr/>
          <p:nvPr userDrawn="1"/>
        </p:nvSpPr>
        <p:spPr>
          <a:xfrm rot="2517141">
            <a:off x="8679287" y="5315887"/>
            <a:ext cx="361588" cy="390732"/>
          </a:xfrm>
          <a:prstGeom prst="rect">
            <a:avLst/>
          </a:prstGeom>
          <a:solidFill>
            <a:srgbClr val="00AE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Zvijezda: 5 krakova 8">
            <a:extLst>
              <a:ext uri="{FF2B5EF4-FFF2-40B4-BE49-F238E27FC236}">
                <a16:creationId xmlns:a16="http://schemas.microsoft.com/office/drawing/2014/main" id="{66D2F444-8C16-DDAB-DC96-777FB7C5E6F6}"/>
              </a:ext>
            </a:extLst>
          </p:cNvPr>
          <p:cNvSpPr/>
          <p:nvPr userDrawn="1"/>
        </p:nvSpPr>
        <p:spPr>
          <a:xfrm rot="20134730">
            <a:off x="9970410" y="5159493"/>
            <a:ext cx="310757" cy="300984"/>
          </a:xfrm>
          <a:prstGeom prst="star5">
            <a:avLst/>
          </a:prstGeom>
          <a:noFill/>
          <a:ln w="6350">
            <a:solidFill>
              <a:srgbClr val="FFCD0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Pravokutnik 10">
            <a:extLst>
              <a:ext uri="{FF2B5EF4-FFF2-40B4-BE49-F238E27FC236}">
                <a16:creationId xmlns:a16="http://schemas.microsoft.com/office/drawing/2014/main" id="{7A8810C1-7C76-7D0A-E9DC-D89B846EEED7}"/>
              </a:ext>
            </a:extLst>
          </p:cNvPr>
          <p:cNvSpPr/>
          <p:nvPr userDrawn="1"/>
        </p:nvSpPr>
        <p:spPr>
          <a:xfrm>
            <a:off x="0" y="6492874"/>
            <a:ext cx="12192000" cy="365125"/>
          </a:xfrm>
          <a:prstGeom prst="rect">
            <a:avLst/>
          </a:prstGeom>
          <a:solidFill>
            <a:srgbClr val="00AE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Pravokutnik 12">
            <a:extLst>
              <a:ext uri="{FF2B5EF4-FFF2-40B4-BE49-F238E27FC236}">
                <a16:creationId xmlns:a16="http://schemas.microsoft.com/office/drawing/2014/main" id="{99063655-02E8-41E9-6977-7D05AA04542C}"/>
              </a:ext>
            </a:extLst>
          </p:cNvPr>
          <p:cNvSpPr/>
          <p:nvPr userDrawn="1"/>
        </p:nvSpPr>
        <p:spPr>
          <a:xfrm rot="1846031">
            <a:off x="3544501" y="5138538"/>
            <a:ext cx="361588" cy="390732"/>
          </a:xfrm>
          <a:prstGeom prst="rect">
            <a:avLst/>
          </a:prstGeom>
          <a:solidFill>
            <a:srgbClr val="00AE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Zvijezda: 5 krakova 13">
            <a:extLst>
              <a:ext uri="{FF2B5EF4-FFF2-40B4-BE49-F238E27FC236}">
                <a16:creationId xmlns:a16="http://schemas.microsoft.com/office/drawing/2014/main" id="{8DABD8F7-5447-4890-2097-6D8B1DFFCCD1}"/>
              </a:ext>
            </a:extLst>
          </p:cNvPr>
          <p:cNvSpPr/>
          <p:nvPr userDrawn="1"/>
        </p:nvSpPr>
        <p:spPr>
          <a:xfrm rot="1257150">
            <a:off x="7557329" y="5767547"/>
            <a:ext cx="310757" cy="300984"/>
          </a:xfrm>
          <a:prstGeom prst="star5">
            <a:avLst/>
          </a:prstGeom>
          <a:noFill/>
          <a:ln w="6350">
            <a:solidFill>
              <a:srgbClr val="FFCD0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Zvijezda: 5 krakova 14">
            <a:extLst>
              <a:ext uri="{FF2B5EF4-FFF2-40B4-BE49-F238E27FC236}">
                <a16:creationId xmlns:a16="http://schemas.microsoft.com/office/drawing/2014/main" id="{847B0DB0-A74D-AD31-6E1D-11A5B91947AE}"/>
              </a:ext>
            </a:extLst>
          </p:cNvPr>
          <p:cNvSpPr/>
          <p:nvPr userDrawn="1"/>
        </p:nvSpPr>
        <p:spPr>
          <a:xfrm rot="20650169">
            <a:off x="4740019" y="5862405"/>
            <a:ext cx="310757" cy="300984"/>
          </a:xfrm>
          <a:prstGeom prst="star5">
            <a:avLst/>
          </a:prstGeom>
          <a:noFill/>
          <a:ln w="6350">
            <a:solidFill>
              <a:srgbClr val="FFCD0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Pravokutnik 17">
            <a:extLst>
              <a:ext uri="{FF2B5EF4-FFF2-40B4-BE49-F238E27FC236}">
                <a16:creationId xmlns:a16="http://schemas.microsoft.com/office/drawing/2014/main" id="{CA135C97-7467-203D-E8F3-7836DF796601}"/>
              </a:ext>
            </a:extLst>
          </p:cNvPr>
          <p:cNvSpPr/>
          <p:nvPr userDrawn="1"/>
        </p:nvSpPr>
        <p:spPr>
          <a:xfrm rot="8851067">
            <a:off x="11137930" y="4748925"/>
            <a:ext cx="361588" cy="390732"/>
          </a:xfrm>
          <a:prstGeom prst="rect">
            <a:avLst/>
          </a:prstGeom>
          <a:solidFill>
            <a:srgbClr val="00AE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Pravokutnik 25">
            <a:extLst>
              <a:ext uri="{FF2B5EF4-FFF2-40B4-BE49-F238E27FC236}">
                <a16:creationId xmlns:a16="http://schemas.microsoft.com/office/drawing/2014/main" id="{07AF9381-BC7D-8A4E-017C-BE7AA4E2355A}"/>
              </a:ext>
            </a:extLst>
          </p:cNvPr>
          <p:cNvSpPr/>
          <p:nvPr userDrawn="1"/>
        </p:nvSpPr>
        <p:spPr>
          <a:xfrm rot="8179957">
            <a:off x="1224358" y="5526570"/>
            <a:ext cx="361588" cy="390732"/>
          </a:xfrm>
          <a:prstGeom prst="rect">
            <a:avLst/>
          </a:prstGeom>
          <a:solidFill>
            <a:srgbClr val="00AE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Zvijezda: 5 krakova 26">
            <a:extLst>
              <a:ext uri="{FF2B5EF4-FFF2-40B4-BE49-F238E27FC236}">
                <a16:creationId xmlns:a16="http://schemas.microsoft.com/office/drawing/2014/main" id="{F0929FAB-0DE8-3FBF-B181-5D46F74932E0}"/>
              </a:ext>
            </a:extLst>
          </p:cNvPr>
          <p:cNvSpPr/>
          <p:nvPr userDrawn="1"/>
        </p:nvSpPr>
        <p:spPr>
          <a:xfrm rot="7591076">
            <a:off x="2477635" y="5663426"/>
            <a:ext cx="310757" cy="300984"/>
          </a:xfrm>
          <a:prstGeom prst="star5">
            <a:avLst/>
          </a:prstGeom>
          <a:noFill/>
          <a:ln w="6350">
            <a:solidFill>
              <a:srgbClr val="FFCD0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8" name="Zvijezda: 5 krakova 27">
            <a:extLst>
              <a:ext uri="{FF2B5EF4-FFF2-40B4-BE49-F238E27FC236}">
                <a16:creationId xmlns:a16="http://schemas.microsoft.com/office/drawing/2014/main" id="{353E1FF6-6A11-8EA8-34F9-837FEBC6F9C7}"/>
              </a:ext>
            </a:extLst>
          </p:cNvPr>
          <p:cNvSpPr/>
          <p:nvPr userDrawn="1"/>
        </p:nvSpPr>
        <p:spPr>
          <a:xfrm rot="5384095">
            <a:off x="450627" y="5986758"/>
            <a:ext cx="310757" cy="300984"/>
          </a:xfrm>
          <a:prstGeom prst="star5">
            <a:avLst/>
          </a:prstGeom>
          <a:noFill/>
          <a:ln w="6350">
            <a:solidFill>
              <a:srgbClr val="FFCD0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4" name="Ravni poveznik 3">
            <a:extLst>
              <a:ext uri="{FF2B5EF4-FFF2-40B4-BE49-F238E27FC236}">
                <a16:creationId xmlns:a16="http://schemas.microsoft.com/office/drawing/2014/main" id="{02B918F0-D4C0-045F-DF08-C15FBD0FFCE7}"/>
              </a:ext>
            </a:extLst>
          </p:cNvPr>
          <p:cNvCxnSpPr>
            <a:cxnSpLocks/>
          </p:cNvCxnSpPr>
          <p:nvPr userDrawn="1"/>
        </p:nvCxnSpPr>
        <p:spPr>
          <a:xfrm>
            <a:off x="344903" y="407318"/>
            <a:ext cx="9152023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Grafika 16">
            <a:extLst>
              <a:ext uri="{FF2B5EF4-FFF2-40B4-BE49-F238E27FC236}">
                <a16:creationId xmlns:a16="http://schemas.microsoft.com/office/drawing/2014/main" id="{CA21AA97-CA52-095B-9C99-2F58E6F67DB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234461" y="38348"/>
            <a:ext cx="2757012" cy="7561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76768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IJELAZNI SLAJD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ravokutnik 6">
            <a:extLst>
              <a:ext uri="{FF2B5EF4-FFF2-40B4-BE49-F238E27FC236}">
                <a16:creationId xmlns:a16="http://schemas.microsoft.com/office/drawing/2014/main" id="{91E1474D-0252-6BB9-636B-837A249D3222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72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Pravokutnik 2">
            <a:extLst>
              <a:ext uri="{FF2B5EF4-FFF2-40B4-BE49-F238E27FC236}">
                <a16:creationId xmlns:a16="http://schemas.microsoft.com/office/drawing/2014/main" id="{EE2BF5C1-E4EE-3555-71FC-A68729AC5A15}"/>
              </a:ext>
            </a:extLst>
          </p:cNvPr>
          <p:cNvSpPr/>
          <p:nvPr userDrawn="1"/>
        </p:nvSpPr>
        <p:spPr>
          <a:xfrm rot="21437403">
            <a:off x="5915206" y="5227014"/>
            <a:ext cx="361588" cy="390732"/>
          </a:xfrm>
          <a:prstGeom prst="rect">
            <a:avLst/>
          </a:prstGeom>
          <a:solidFill>
            <a:srgbClr val="00AE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Pravokutnik 4">
            <a:extLst>
              <a:ext uri="{FF2B5EF4-FFF2-40B4-BE49-F238E27FC236}">
                <a16:creationId xmlns:a16="http://schemas.microsoft.com/office/drawing/2014/main" id="{C63C67D9-8BCA-F6F2-D0CD-1C39ADFEA8A6}"/>
              </a:ext>
            </a:extLst>
          </p:cNvPr>
          <p:cNvSpPr/>
          <p:nvPr userDrawn="1"/>
        </p:nvSpPr>
        <p:spPr>
          <a:xfrm rot="2517141">
            <a:off x="8679287" y="5315887"/>
            <a:ext cx="361588" cy="390732"/>
          </a:xfrm>
          <a:prstGeom prst="rect">
            <a:avLst/>
          </a:prstGeom>
          <a:solidFill>
            <a:srgbClr val="00AE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Zvijezda: 5 krakova 8">
            <a:extLst>
              <a:ext uri="{FF2B5EF4-FFF2-40B4-BE49-F238E27FC236}">
                <a16:creationId xmlns:a16="http://schemas.microsoft.com/office/drawing/2014/main" id="{66D2F444-8C16-DDAB-DC96-777FB7C5E6F6}"/>
              </a:ext>
            </a:extLst>
          </p:cNvPr>
          <p:cNvSpPr/>
          <p:nvPr userDrawn="1"/>
        </p:nvSpPr>
        <p:spPr>
          <a:xfrm rot="20134730">
            <a:off x="9970410" y="5159493"/>
            <a:ext cx="310757" cy="300984"/>
          </a:xfrm>
          <a:prstGeom prst="star5">
            <a:avLst/>
          </a:prstGeom>
          <a:noFill/>
          <a:ln w="6350">
            <a:solidFill>
              <a:srgbClr val="FFCD0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Pravokutnik 10">
            <a:extLst>
              <a:ext uri="{FF2B5EF4-FFF2-40B4-BE49-F238E27FC236}">
                <a16:creationId xmlns:a16="http://schemas.microsoft.com/office/drawing/2014/main" id="{7A8810C1-7C76-7D0A-E9DC-D89B846EEED7}"/>
              </a:ext>
            </a:extLst>
          </p:cNvPr>
          <p:cNvSpPr/>
          <p:nvPr userDrawn="1"/>
        </p:nvSpPr>
        <p:spPr>
          <a:xfrm>
            <a:off x="0" y="6492874"/>
            <a:ext cx="12192000" cy="365125"/>
          </a:xfrm>
          <a:prstGeom prst="rect">
            <a:avLst/>
          </a:prstGeom>
          <a:solidFill>
            <a:srgbClr val="00AE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Pravokutnik 12">
            <a:extLst>
              <a:ext uri="{FF2B5EF4-FFF2-40B4-BE49-F238E27FC236}">
                <a16:creationId xmlns:a16="http://schemas.microsoft.com/office/drawing/2014/main" id="{99063655-02E8-41E9-6977-7D05AA04542C}"/>
              </a:ext>
            </a:extLst>
          </p:cNvPr>
          <p:cNvSpPr/>
          <p:nvPr userDrawn="1"/>
        </p:nvSpPr>
        <p:spPr>
          <a:xfrm rot="1846031">
            <a:off x="3544501" y="5138538"/>
            <a:ext cx="361588" cy="390732"/>
          </a:xfrm>
          <a:prstGeom prst="rect">
            <a:avLst/>
          </a:prstGeom>
          <a:solidFill>
            <a:srgbClr val="00AE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Zvijezda: 5 krakova 13">
            <a:extLst>
              <a:ext uri="{FF2B5EF4-FFF2-40B4-BE49-F238E27FC236}">
                <a16:creationId xmlns:a16="http://schemas.microsoft.com/office/drawing/2014/main" id="{8DABD8F7-5447-4890-2097-6D8B1DFFCCD1}"/>
              </a:ext>
            </a:extLst>
          </p:cNvPr>
          <p:cNvSpPr/>
          <p:nvPr userDrawn="1"/>
        </p:nvSpPr>
        <p:spPr>
          <a:xfrm rot="1257150">
            <a:off x="7557329" y="5767547"/>
            <a:ext cx="310757" cy="300984"/>
          </a:xfrm>
          <a:prstGeom prst="star5">
            <a:avLst/>
          </a:prstGeom>
          <a:noFill/>
          <a:ln w="6350">
            <a:solidFill>
              <a:srgbClr val="FFCD0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Zvijezda: 5 krakova 14">
            <a:extLst>
              <a:ext uri="{FF2B5EF4-FFF2-40B4-BE49-F238E27FC236}">
                <a16:creationId xmlns:a16="http://schemas.microsoft.com/office/drawing/2014/main" id="{847B0DB0-A74D-AD31-6E1D-11A5B91947AE}"/>
              </a:ext>
            </a:extLst>
          </p:cNvPr>
          <p:cNvSpPr/>
          <p:nvPr userDrawn="1"/>
        </p:nvSpPr>
        <p:spPr>
          <a:xfrm rot="20650169">
            <a:off x="4740019" y="5862405"/>
            <a:ext cx="310757" cy="300984"/>
          </a:xfrm>
          <a:prstGeom prst="star5">
            <a:avLst/>
          </a:prstGeom>
          <a:noFill/>
          <a:ln w="6350">
            <a:solidFill>
              <a:srgbClr val="FFCD0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Pravokutnik 17">
            <a:extLst>
              <a:ext uri="{FF2B5EF4-FFF2-40B4-BE49-F238E27FC236}">
                <a16:creationId xmlns:a16="http://schemas.microsoft.com/office/drawing/2014/main" id="{CA135C97-7467-203D-E8F3-7836DF796601}"/>
              </a:ext>
            </a:extLst>
          </p:cNvPr>
          <p:cNvSpPr/>
          <p:nvPr userDrawn="1"/>
        </p:nvSpPr>
        <p:spPr>
          <a:xfrm rot="8851067">
            <a:off x="11137930" y="4748925"/>
            <a:ext cx="361588" cy="390732"/>
          </a:xfrm>
          <a:prstGeom prst="rect">
            <a:avLst/>
          </a:prstGeom>
          <a:solidFill>
            <a:srgbClr val="00AE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Pravokutnik 25">
            <a:extLst>
              <a:ext uri="{FF2B5EF4-FFF2-40B4-BE49-F238E27FC236}">
                <a16:creationId xmlns:a16="http://schemas.microsoft.com/office/drawing/2014/main" id="{07AF9381-BC7D-8A4E-017C-BE7AA4E2355A}"/>
              </a:ext>
            </a:extLst>
          </p:cNvPr>
          <p:cNvSpPr/>
          <p:nvPr userDrawn="1"/>
        </p:nvSpPr>
        <p:spPr>
          <a:xfrm rot="8179957">
            <a:off x="1224358" y="5526570"/>
            <a:ext cx="361588" cy="390732"/>
          </a:xfrm>
          <a:prstGeom prst="rect">
            <a:avLst/>
          </a:prstGeom>
          <a:solidFill>
            <a:srgbClr val="00AE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Zvijezda: 5 krakova 26">
            <a:extLst>
              <a:ext uri="{FF2B5EF4-FFF2-40B4-BE49-F238E27FC236}">
                <a16:creationId xmlns:a16="http://schemas.microsoft.com/office/drawing/2014/main" id="{F0929FAB-0DE8-3FBF-B181-5D46F74932E0}"/>
              </a:ext>
            </a:extLst>
          </p:cNvPr>
          <p:cNvSpPr/>
          <p:nvPr userDrawn="1"/>
        </p:nvSpPr>
        <p:spPr>
          <a:xfrm rot="7591076">
            <a:off x="2477635" y="5663426"/>
            <a:ext cx="310757" cy="300984"/>
          </a:xfrm>
          <a:prstGeom prst="star5">
            <a:avLst/>
          </a:prstGeom>
          <a:noFill/>
          <a:ln w="6350">
            <a:solidFill>
              <a:srgbClr val="FFCD0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8" name="Zvijezda: 5 krakova 27">
            <a:extLst>
              <a:ext uri="{FF2B5EF4-FFF2-40B4-BE49-F238E27FC236}">
                <a16:creationId xmlns:a16="http://schemas.microsoft.com/office/drawing/2014/main" id="{353E1FF6-6A11-8EA8-34F9-837FEBC6F9C7}"/>
              </a:ext>
            </a:extLst>
          </p:cNvPr>
          <p:cNvSpPr/>
          <p:nvPr userDrawn="1"/>
        </p:nvSpPr>
        <p:spPr>
          <a:xfrm rot="5384095">
            <a:off x="450627" y="5986758"/>
            <a:ext cx="310757" cy="300984"/>
          </a:xfrm>
          <a:prstGeom prst="star5">
            <a:avLst/>
          </a:prstGeom>
          <a:noFill/>
          <a:ln w="6350">
            <a:solidFill>
              <a:srgbClr val="FFCD0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97518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IJELAZNI SLAJD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ravokutnik 6">
            <a:extLst>
              <a:ext uri="{FF2B5EF4-FFF2-40B4-BE49-F238E27FC236}">
                <a16:creationId xmlns:a16="http://schemas.microsoft.com/office/drawing/2014/main" id="{91E1474D-0252-6BB9-636B-837A249D3222}"/>
              </a:ext>
            </a:extLst>
          </p:cNvPr>
          <p:cNvSpPr/>
          <p:nvPr userDrawn="1"/>
        </p:nvSpPr>
        <p:spPr>
          <a:xfrm>
            <a:off x="-32083" y="0"/>
            <a:ext cx="2069430" cy="6858000"/>
          </a:xfrm>
          <a:prstGeom prst="rect">
            <a:avLst/>
          </a:prstGeom>
          <a:solidFill>
            <a:srgbClr val="0072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Pravokutnik 2">
            <a:extLst>
              <a:ext uri="{FF2B5EF4-FFF2-40B4-BE49-F238E27FC236}">
                <a16:creationId xmlns:a16="http://schemas.microsoft.com/office/drawing/2014/main" id="{EE2BF5C1-E4EE-3555-71FC-A68729AC5A15}"/>
              </a:ext>
            </a:extLst>
          </p:cNvPr>
          <p:cNvSpPr/>
          <p:nvPr userDrawn="1"/>
        </p:nvSpPr>
        <p:spPr>
          <a:xfrm rot="18549153">
            <a:off x="1411395" y="2123160"/>
            <a:ext cx="361588" cy="390732"/>
          </a:xfrm>
          <a:prstGeom prst="rect">
            <a:avLst/>
          </a:prstGeom>
          <a:solidFill>
            <a:srgbClr val="00AE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Pravokutnik 4">
            <a:extLst>
              <a:ext uri="{FF2B5EF4-FFF2-40B4-BE49-F238E27FC236}">
                <a16:creationId xmlns:a16="http://schemas.microsoft.com/office/drawing/2014/main" id="{C63C67D9-8BCA-F6F2-D0CD-1C39ADFEA8A6}"/>
              </a:ext>
            </a:extLst>
          </p:cNvPr>
          <p:cNvSpPr/>
          <p:nvPr userDrawn="1"/>
        </p:nvSpPr>
        <p:spPr>
          <a:xfrm rot="2517141">
            <a:off x="8679287" y="5315887"/>
            <a:ext cx="361588" cy="390732"/>
          </a:xfrm>
          <a:prstGeom prst="rect">
            <a:avLst/>
          </a:prstGeom>
          <a:solidFill>
            <a:srgbClr val="00AE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Zvijezda: 5 krakova 8">
            <a:extLst>
              <a:ext uri="{FF2B5EF4-FFF2-40B4-BE49-F238E27FC236}">
                <a16:creationId xmlns:a16="http://schemas.microsoft.com/office/drawing/2014/main" id="{66D2F444-8C16-DDAB-DC96-777FB7C5E6F6}"/>
              </a:ext>
            </a:extLst>
          </p:cNvPr>
          <p:cNvSpPr/>
          <p:nvPr userDrawn="1"/>
        </p:nvSpPr>
        <p:spPr>
          <a:xfrm rot="20134730">
            <a:off x="9970410" y="5159493"/>
            <a:ext cx="310757" cy="300984"/>
          </a:xfrm>
          <a:prstGeom prst="star5">
            <a:avLst/>
          </a:prstGeom>
          <a:noFill/>
          <a:ln w="6350">
            <a:solidFill>
              <a:srgbClr val="FFCD0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Pravokutnik 10">
            <a:extLst>
              <a:ext uri="{FF2B5EF4-FFF2-40B4-BE49-F238E27FC236}">
                <a16:creationId xmlns:a16="http://schemas.microsoft.com/office/drawing/2014/main" id="{7A8810C1-7C76-7D0A-E9DC-D89B846EEED7}"/>
              </a:ext>
            </a:extLst>
          </p:cNvPr>
          <p:cNvSpPr/>
          <p:nvPr userDrawn="1"/>
        </p:nvSpPr>
        <p:spPr>
          <a:xfrm>
            <a:off x="2018674" y="0"/>
            <a:ext cx="10173326" cy="6857999"/>
          </a:xfrm>
          <a:prstGeom prst="rect">
            <a:avLst/>
          </a:prstGeom>
          <a:solidFill>
            <a:srgbClr val="00AE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Pravokutnik 12">
            <a:extLst>
              <a:ext uri="{FF2B5EF4-FFF2-40B4-BE49-F238E27FC236}">
                <a16:creationId xmlns:a16="http://schemas.microsoft.com/office/drawing/2014/main" id="{99063655-02E8-41E9-6977-7D05AA04542C}"/>
              </a:ext>
            </a:extLst>
          </p:cNvPr>
          <p:cNvSpPr/>
          <p:nvPr userDrawn="1"/>
        </p:nvSpPr>
        <p:spPr>
          <a:xfrm rot="20016588">
            <a:off x="430285" y="3670127"/>
            <a:ext cx="361588" cy="390732"/>
          </a:xfrm>
          <a:prstGeom prst="rect">
            <a:avLst/>
          </a:prstGeom>
          <a:solidFill>
            <a:srgbClr val="00AE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Zvijezda: 5 krakova 13">
            <a:extLst>
              <a:ext uri="{FF2B5EF4-FFF2-40B4-BE49-F238E27FC236}">
                <a16:creationId xmlns:a16="http://schemas.microsoft.com/office/drawing/2014/main" id="{8DABD8F7-5447-4890-2097-6D8B1DFFCCD1}"/>
              </a:ext>
            </a:extLst>
          </p:cNvPr>
          <p:cNvSpPr/>
          <p:nvPr userDrawn="1"/>
        </p:nvSpPr>
        <p:spPr>
          <a:xfrm rot="1257150">
            <a:off x="1090563" y="1320450"/>
            <a:ext cx="310757" cy="300984"/>
          </a:xfrm>
          <a:prstGeom prst="star5">
            <a:avLst/>
          </a:prstGeom>
          <a:noFill/>
          <a:ln w="6350">
            <a:solidFill>
              <a:srgbClr val="FFCD0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Zvijezda: 5 krakova 14">
            <a:extLst>
              <a:ext uri="{FF2B5EF4-FFF2-40B4-BE49-F238E27FC236}">
                <a16:creationId xmlns:a16="http://schemas.microsoft.com/office/drawing/2014/main" id="{847B0DB0-A74D-AD31-6E1D-11A5B91947AE}"/>
              </a:ext>
            </a:extLst>
          </p:cNvPr>
          <p:cNvSpPr/>
          <p:nvPr userDrawn="1"/>
        </p:nvSpPr>
        <p:spPr>
          <a:xfrm rot="20650169">
            <a:off x="931270" y="2954921"/>
            <a:ext cx="310757" cy="300984"/>
          </a:xfrm>
          <a:prstGeom prst="star5">
            <a:avLst/>
          </a:prstGeom>
          <a:noFill/>
          <a:ln w="6350">
            <a:solidFill>
              <a:srgbClr val="FFCD0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Pravokutnik 17">
            <a:extLst>
              <a:ext uri="{FF2B5EF4-FFF2-40B4-BE49-F238E27FC236}">
                <a16:creationId xmlns:a16="http://schemas.microsoft.com/office/drawing/2014/main" id="{CA135C97-7467-203D-E8F3-7836DF796601}"/>
              </a:ext>
            </a:extLst>
          </p:cNvPr>
          <p:cNvSpPr/>
          <p:nvPr userDrawn="1"/>
        </p:nvSpPr>
        <p:spPr>
          <a:xfrm rot="8851067">
            <a:off x="11137930" y="4748925"/>
            <a:ext cx="361588" cy="390732"/>
          </a:xfrm>
          <a:prstGeom prst="rect">
            <a:avLst/>
          </a:prstGeom>
          <a:solidFill>
            <a:srgbClr val="00AE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Pravokutnik 25">
            <a:extLst>
              <a:ext uri="{FF2B5EF4-FFF2-40B4-BE49-F238E27FC236}">
                <a16:creationId xmlns:a16="http://schemas.microsoft.com/office/drawing/2014/main" id="{07AF9381-BC7D-8A4E-017C-BE7AA4E2355A}"/>
              </a:ext>
            </a:extLst>
          </p:cNvPr>
          <p:cNvSpPr/>
          <p:nvPr userDrawn="1"/>
        </p:nvSpPr>
        <p:spPr>
          <a:xfrm rot="366687">
            <a:off x="812501" y="5417592"/>
            <a:ext cx="361588" cy="390732"/>
          </a:xfrm>
          <a:prstGeom prst="rect">
            <a:avLst/>
          </a:prstGeom>
          <a:solidFill>
            <a:srgbClr val="00AE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Zvijezda: 5 krakova 26">
            <a:extLst>
              <a:ext uri="{FF2B5EF4-FFF2-40B4-BE49-F238E27FC236}">
                <a16:creationId xmlns:a16="http://schemas.microsoft.com/office/drawing/2014/main" id="{F0929FAB-0DE8-3FBF-B181-5D46F74932E0}"/>
              </a:ext>
            </a:extLst>
          </p:cNvPr>
          <p:cNvSpPr/>
          <p:nvPr userDrawn="1"/>
        </p:nvSpPr>
        <p:spPr>
          <a:xfrm rot="7591076">
            <a:off x="1289483" y="4695251"/>
            <a:ext cx="310757" cy="300984"/>
          </a:xfrm>
          <a:prstGeom prst="star5">
            <a:avLst/>
          </a:prstGeom>
          <a:noFill/>
          <a:ln w="6350">
            <a:solidFill>
              <a:srgbClr val="FFCD0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8" name="Zvijezda: 5 krakova 27">
            <a:extLst>
              <a:ext uri="{FF2B5EF4-FFF2-40B4-BE49-F238E27FC236}">
                <a16:creationId xmlns:a16="http://schemas.microsoft.com/office/drawing/2014/main" id="{353E1FF6-6A11-8EA8-34F9-837FEBC6F9C7}"/>
              </a:ext>
            </a:extLst>
          </p:cNvPr>
          <p:cNvSpPr/>
          <p:nvPr userDrawn="1"/>
        </p:nvSpPr>
        <p:spPr>
          <a:xfrm rot="5384095">
            <a:off x="340733" y="6323643"/>
            <a:ext cx="310757" cy="300984"/>
          </a:xfrm>
          <a:prstGeom prst="star5">
            <a:avLst/>
          </a:prstGeom>
          <a:noFill/>
          <a:ln w="6350">
            <a:solidFill>
              <a:srgbClr val="FFCD0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Pravokutnik 7">
            <a:extLst>
              <a:ext uri="{FF2B5EF4-FFF2-40B4-BE49-F238E27FC236}">
                <a16:creationId xmlns:a16="http://schemas.microsoft.com/office/drawing/2014/main" id="{5CC45F31-D277-E2E9-72E6-A197F0A6F7AE}"/>
              </a:ext>
            </a:extLst>
          </p:cNvPr>
          <p:cNvSpPr/>
          <p:nvPr userDrawn="1"/>
        </p:nvSpPr>
        <p:spPr>
          <a:xfrm rot="741266">
            <a:off x="430285" y="470801"/>
            <a:ext cx="361588" cy="390732"/>
          </a:xfrm>
          <a:prstGeom prst="rect">
            <a:avLst/>
          </a:prstGeom>
          <a:solidFill>
            <a:srgbClr val="00AE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17796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IJELAZNI SLAJD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ravokutnik 6">
            <a:extLst>
              <a:ext uri="{FF2B5EF4-FFF2-40B4-BE49-F238E27FC236}">
                <a16:creationId xmlns:a16="http://schemas.microsoft.com/office/drawing/2014/main" id="{91E1474D-0252-6BB9-636B-837A249D3222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72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Pravokutnik 2">
            <a:extLst>
              <a:ext uri="{FF2B5EF4-FFF2-40B4-BE49-F238E27FC236}">
                <a16:creationId xmlns:a16="http://schemas.microsoft.com/office/drawing/2014/main" id="{EE2BF5C1-E4EE-3555-71FC-A68729AC5A15}"/>
              </a:ext>
            </a:extLst>
          </p:cNvPr>
          <p:cNvSpPr/>
          <p:nvPr userDrawn="1"/>
        </p:nvSpPr>
        <p:spPr>
          <a:xfrm rot="19295936">
            <a:off x="10400333" y="2432701"/>
            <a:ext cx="1215583" cy="1313559"/>
          </a:xfrm>
          <a:prstGeom prst="rect">
            <a:avLst/>
          </a:prstGeom>
          <a:solidFill>
            <a:srgbClr val="00AE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Pravokutnik 12">
            <a:extLst>
              <a:ext uri="{FF2B5EF4-FFF2-40B4-BE49-F238E27FC236}">
                <a16:creationId xmlns:a16="http://schemas.microsoft.com/office/drawing/2014/main" id="{99063655-02E8-41E9-6977-7D05AA04542C}"/>
              </a:ext>
            </a:extLst>
          </p:cNvPr>
          <p:cNvSpPr/>
          <p:nvPr userDrawn="1"/>
        </p:nvSpPr>
        <p:spPr>
          <a:xfrm rot="857408">
            <a:off x="7473651" y="5003890"/>
            <a:ext cx="1215582" cy="1313558"/>
          </a:xfrm>
          <a:prstGeom prst="rect">
            <a:avLst/>
          </a:prstGeom>
          <a:solidFill>
            <a:srgbClr val="00AE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Zvijezda: 5 krakova 14">
            <a:extLst>
              <a:ext uri="{FF2B5EF4-FFF2-40B4-BE49-F238E27FC236}">
                <a16:creationId xmlns:a16="http://schemas.microsoft.com/office/drawing/2014/main" id="{847B0DB0-A74D-AD31-6E1D-11A5B91947AE}"/>
              </a:ext>
            </a:extLst>
          </p:cNvPr>
          <p:cNvSpPr/>
          <p:nvPr userDrawn="1"/>
        </p:nvSpPr>
        <p:spPr>
          <a:xfrm rot="14813551">
            <a:off x="9759939" y="4538904"/>
            <a:ext cx="1044700" cy="1011845"/>
          </a:xfrm>
          <a:prstGeom prst="star5">
            <a:avLst/>
          </a:prstGeom>
          <a:solidFill>
            <a:srgbClr val="FFCD05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6" name="Pravokutnik 25">
            <a:extLst>
              <a:ext uri="{FF2B5EF4-FFF2-40B4-BE49-F238E27FC236}">
                <a16:creationId xmlns:a16="http://schemas.microsoft.com/office/drawing/2014/main" id="{07AF9381-BC7D-8A4E-017C-BE7AA4E2355A}"/>
              </a:ext>
            </a:extLst>
          </p:cNvPr>
          <p:cNvSpPr/>
          <p:nvPr userDrawn="1"/>
        </p:nvSpPr>
        <p:spPr>
          <a:xfrm rot="21417036">
            <a:off x="2599560" y="4905591"/>
            <a:ext cx="1215583" cy="1313559"/>
          </a:xfrm>
          <a:prstGeom prst="rect">
            <a:avLst/>
          </a:prstGeom>
          <a:solidFill>
            <a:srgbClr val="00AE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Zvijezda: 5 krakova 26">
            <a:extLst>
              <a:ext uri="{FF2B5EF4-FFF2-40B4-BE49-F238E27FC236}">
                <a16:creationId xmlns:a16="http://schemas.microsoft.com/office/drawing/2014/main" id="{F0929FAB-0DE8-3FBF-B181-5D46F74932E0}"/>
              </a:ext>
            </a:extLst>
          </p:cNvPr>
          <p:cNvSpPr/>
          <p:nvPr userDrawn="1"/>
        </p:nvSpPr>
        <p:spPr>
          <a:xfrm rot="21041995">
            <a:off x="4686326" y="4052901"/>
            <a:ext cx="1044700" cy="1011845"/>
          </a:xfrm>
          <a:prstGeom prst="star5">
            <a:avLst/>
          </a:prstGeom>
          <a:solidFill>
            <a:srgbClr val="FFCD05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8" name="Zvijezda: 5 krakova 27">
            <a:extLst>
              <a:ext uri="{FF2B5EF4-FFF2-40B4-BE49-F238E27FC236}">
                <a16:creationId xmlns:a16="http://schemas.microsoft.com/office/drawing/2014/main" id="{353E1FF6-6A11-8EA8-34F9-837FEBC6F9C7}"/>
              </a:ext>
            </a:extLst>
          </p:cNvPr>
          <p:cNvSpPr/>
          <p:nvPr userDrawn="1"/>
        </p:nvSpPr>
        <p:spPr>
          <a:xfrm>
            <a:off x="381712" y="5660669"/>
            <a:ext cx="1044700" cy="1011845"/>
          </a:xfrm>
          <a:prstGeom prst="star5">
            <a:avLst/>
          </a:prstGeom>
          <a:solidFill>
            <a:srgbClr val="FFCD05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Zvijezda: 5 krakova 9">
            <a:extLst>
              <a:ext uri="{FF2B5EF4-FFF2-40B4-BE49-F238E27FC236}">
                <a16:creationId xmlns:a16="http://schemas.microsoft.com/office/drawing/2014/main" id="{AAF57F38-8B34-2172-F3C1-04FD94C73198}"/>
              </a:ext>
            </a:extLst>
          </p:cNvPr>
          <p:cNvSpPr/>
          <p:nvPr userDrawn="1"/>
        </p:nvSpPr>
        <p:spPr>
          <a:xfrm rot="21213552">
            <a:off x="10794251" y="347404"/>
            <a:ext cx="1044700" cy="1011845"/>
          </a:xfrm>
          <a:prstGeom prst="star5">
            <a:avLst/>
          </a:prstGeom>
          <a:solidFill>
            <a:srgbClr val="FFCD05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20012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naslova 1">
            <a:extLst>
              <a:ext uri="{FF2B5EF4-FFF2-40B4-BE49-F238E27FC236}">
                <a16:creationId xmlns:a16="http://schemas.microsoft.com/office/drawing/2014/main" id="{D19D7668-18B4-5BB3-F3B1-7F702D6365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 dirty="0"/>
              <a:t>Kliknite da biste uredili stil naslova matrice</a:t>
            </a:r>
            <a:endParaRPr lang="en-US" dirty="0"/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id="{30E5001E-943A-E275-0F69-4DE0ECA71CC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 dirty="0"/>
              <a:t>Kliknite da biste uredili matrice</a:t>
            </a:r>
          </a:p>
          <a:p>
            <a:pPr lvl="1"/>
            <a:r>
              <a:rPr lang="hr-HR" dirty="0"/>
              <a:t>Druga razina</a:t>
            </a:r>
          </a:p>
          <a:p>
            <a:pPr lvl="2"/>
            <a:r>
              <a:rPr lang="hr-HR" dirty="0"/>
              <a:t>Treća razina</a:t>
            </a:r>
          </a:p>
          <a:p>
            <a:pPr lvl="3"/>
            <a:r>
              <a:rPr lang="hr-HR" dirty="0"/>
              <a:t>Četvrta razina</a:t>
            </a:r>
          </a:p>
          <a:p>
            <a:pPr lvl="4"/>
            <a:r>
              <a:rPr lang="hr-HR" dirty="0"/>
              <a:t>Peta razina stilove teksta</a:t>
            </a:r>
            <a:endParaRPr lang="en-US" dirty="0"/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D8349FEB-4743-0FD6-C807-432ABBB3B6B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7F3D3E-393F-45C1-BE36-A421853B2E14}" type="datetimeFigureOut">
              <a:rPr lang="en-US" smtClean="0"/>
              <a:t>5/9/2023</a:t>
            </a:fld>
            <a:endParaRPr lang="en-US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26576582-A607-D0C1-D6A4-875F1525505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CB363F46-1389-8E6E-6133-380DF04F77F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AC357F-50AF-4815-968A-8C5C9C795B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0897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69" r:id="rId3"/>
    <p:sldLayoutId id="2147483663" r:id="rId4"/>
    <p:sldLayoutId id="2147483671" r:id="rId5"/>
    <p:sldLayoutId id="2147483670" r:id="rId6"/>
    <p:sldLayoutId id="2147483667" r:id="rId7"/>
    <p:sldLayoutId id="2147483666" r:id="rId8"/>
    <p:sldLayoutId id="2147483664" r:id="rId9"/>
    <p:sldLayoutId id="2147483672" r:id="rId10"/>
    <p:sldLayoutId id="2147483650" r:id="rId11"/>
    <p:sldLayoutId id="2147483651" r:id="rId12"/>
    <p:sldLayoutId id="2147483652" r:id="rId13"/>
    <p:sldLayoutId id="2147483653" r:id="rId14"/>
    <p:sldLayoutId id="2147483654" r:id="rId15"/>
    <p:sldLayoutId id="2147483655" r:id="rId16"/>
    <p:sldLayoutId id="2147483656" r:id="rId17"/>
    <p:sldLayoutId id="2147483657" r:id="rId18"/>
    <p:sldLayoutId id="2147483658" r:id="rId19"/>
    <p:sldLayoutId id="2147483659" r:id="rId2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0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pixabay.com/es/documentos-pila-mont%C3%B3n-negocio-576385/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6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slov 1">
            <a:extLst>
              <a:ext uri="{FF2B5EF4-FFF2-40B4-BE49-F238E27FC236}">
                <a16:creationId xmlns:a16="http://schemas.microsoft.com/office/drawing/2014/main" id="{BE261C8F-8701-83DC-65E5-8B123C9E7CCC}"/>
              </a:ext>
            </a:extLst>
          </p:cNvPr>
          <p:cNvSpPr txBox="1">
            <a:spLocks/>
          </p:cNvSpPr>
          <p:nvPr/>
        </p:nvSpPr>
        <p:spPr>
          <a:xfrm>
            <a:off x="-325120" y="1613786"/>
            <a:ext cx="12090400" cy="23876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US" sz="6600" b="1" dirty="0">
              <a:solidFill>
                <a:schemeClr val="bg1"/>
              </a:solidFill>
            </a:endParaRPr>
          </a:p>
          <a:p>
            <a:pPr algn="ctr"/>
            <a:endParaRPr lang="en-US" sz="6600" b="1" dirty="0">
              <a:solidFill>
                <a:schemeClr val="bg1"/>
              </a:solidFill>
            </a:endParaRPr>
          </a:p>
          <a:p>
            <a:pPr algn="ctr"/>
            <a:endParaRPr lang="en-US" sz="6600" b="1" dirty="0">
              <a:solidFill>
                <a:schemeClr val="bg1"/>
              </a:solidFill>
            </a:endParaRPr>
          </a:p>
          <a:p>
            <a:pPr algn="ctr"/>
            <a:r>
              <a:rPr lang="hr-HR" sz="6600" b="1" dirty="0">
                <a:solidFill>
                  <a:schemeClr val="bg1"/>
                </a:solidFill>
              </a:rPr>
              <a:t>”IZAZOVI I PRILIKE NOVOG RAZDOBLJA EU FONDOVA”</a:t>
            </a:r>
          </a:p>
          <a:p>
            <a:pPr algn="ctr"/>
            <a:endParaRPr lang="en-US" sz="2400" dirty="0">
              <a:solidFill>
                <a:schemeClr val="bg1"/>
              </a:solidFill>
            </a:endParaRPr>
          </a:p>
          <a:p>
            <a:pPr algn="ctr"/>
            <a:endParaRPr lang="en-US" sz="2400" dirty="0">
              <a:solidFill>
                <a:schemeClr val="bg1"/>
              </a:solidFill>
            </a:endParaRPr>
          </a:p>
          <a:p>
            <a:pPr algn="ctr"/>
            <a:endParaRPr lang="en-US" sz="2400" dirty="0">
              <a:solidFill>
                <a:schemeClr val="bg1"/>
              </a:solidFill>
            </a:endParaRPr>
          </a:p>
          <a:p>
            <a:pPr algn="ctr"/>
            <a:endParaRPr lang="en-US" sz="2400" dirty="0">
              <a:solidFill>
                <a:schemeClr val="bg1"/>
              </a:solidFill>
            </a:endParaRPr>
          </a:p>
          <a:p>
            <a:pPr algn="ctr"/>
            <a:endParaRPr lang="en-US" sz="2400" dirty="0">
              <a:solidFill>
                <a:schemeClr val="bg1"/>
              </a:solidFill>
            </a:endParaRPr>
          </a:p>
          <a:p>
            <a:pPr algn="ctr"/>
            <a:endParaRPr lang="en-US" sz="2400" dirty="0">
              <a:solidFill>
                <a:schemeClr val="bg1"/>
              </a:solidFill>
            </a:endParaRPr>
          </a:p>
          <a:p>
            <a:pPr algn="ctr"/>
            <a:endParaRPr lang="en-US" sz="2400" dirty="0">
              <a:solidFill>
                <a:schemeClr val="bg1"/>
              </a:solidFill>
            </a:endParaRPr>
          </a:p>
          <a:p>
            <a:pPr algn="ctr"/>
            <a:endParaRPr lang="en-US" sz="5800" dirty="0">
              <a:solidFill>
                <a:schemeClr val="bg1"/>
              </a:solidFill>
            </a:endParaRPr>
          </a:p>
        </p:txBody>
      </p:sp>
      <p:sp>
        <p:nvSpPr>
          <p:cNvPr id="5" name="Naslov 1">
            <a:extLst>
              <a:ext uri="{FF2B5EF4-FFF2-40B4-BE49-F238E27FC236}">
                <a16:creationId xmlns:a16="http://schemas.microsoft.com/office/drawing/2014/main" id="{331504AA-35F3-7A82-6C9A-D021B2A0FE58}"/>
              </a:ext>
            </a:extLst>
          </p:cNvPr>
          <p:cNvSpPr txBox="1">
            <a:spLocks/>
          </p:cNvSpPr>
          <p:nvPr/>
        </p:nvSpPr>
        <p:spPr>
          <a:xfrm>
            <a:off x="0" y="5531566"/>
            <a:ext cx="12192000" cy="89343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hr-HR" sz="2400" dirty="0">
                <a:solidFill>
                  <a:schemeClr val="bg1"/>
                </a:solidFill>
              </a:rPr>
              <a:t>9. </a:t>
            </a:r>
            <a:r>
              <a:rPr lang="en-US" sz="2400" dirty="0" err="1">
                <a:solidFill>
                  <a:schemeClr val="bg1"/>
                </a:solidFill>
              </a:rPr>
              <a:t>svibanj</a:t>
            </a:r>
            <a:r>
              <a:rPr lang="hr-HR" sz="2400" dirty="0">
                <a:solidFill>
                  <a:schemeClr val="bg1"/>
                </a:solidFill>
              </a:rPr>
              <a:t> 2023.</a:t>
            </a:r>
            <a:endParaRPr lang="en-US" sz="2400" dirty="0">
              <a:solidFill>
                <a:schemeClr val="bg1"/>
              </a:solidFill>
            </a:endParaRPr>
          </a:p>
          <a:p>
            <a:pPr algn="ctr"/>
            <a:endParaRPr lang="en-US" sz="2400" dirty="0">
              <a:solidFill>
                <a:schemeClr val="bg1"/>
              </a:solidFill>
            </a:endParaRPr>
          </a:p>
          <a:p>
            <a:pPr algn="ctr"/>
            <a:endParaRPr lang="hr-HR" sz="2400" dirty="0">
              <a:solidFill>
                <a:schemeClr val="bg1"/>
              </a:solidFill>
            </a:endParaRPr>
          </a:p>
          <a:p>
            <a:pPr algn="r"/>
            <a:r>
              <a:rPr lang="en-US" sz="2400" dirty="0">
                <a:solidFill>
                  <a:schemeClr val="bg1"/>
                </a:solidFill>
              </a:rPr>
              <a:t>									  </a:t>
            </a:r>
            <a:r>
              <a:rPr lang="hr-HR" sz="2400" dirty="0">
                <a:solidFill>
                  <a:schemeClr val="bg1"/>
                </a:solidFill>
              </a:rPr>
              <a:t>HUP EUPRO</a:t>
            </a:r>
            <a:endParaRPr lang="en-US" sz="2400" dirty="0">
              <a:solidFill>
                <a:schemeClr val="bg1"/>
              </a:solidFill>
            </a:endParaRPr>
          </a:p>
          <a:p>
            <a:pPr algn="ctr"/>
            <a:r>
              <a:rPr lang="en-US" sz="2400" b="1" dirty="0">
                <a:solidFill>
                  <a:schemeClr val="bg1"/>
                </a:solidFill>
              </a:rPr>
              <a:t>												</a:t>
            </a:r>
            <a:r>
              <a:rPr lang="hr-HR" sz="2400" dirty="0">
                <a:solidFill>
                  <a:schemeClr val="bg1"/>
                </a:solidFill>
              </a:rPr>
              <a:t>ZAGREB </a:t>
            </a:r>
          </a:p>
          <a:p>
            <a:pPr algn="ctr"/>
            <a:endParaRPr lang="en-US" sz="2400" dirty="0">
              <a:solidFill>
                <a:schemeClr val="bg1"/>
              </a:solidFill>
            </a:endParaRPr>
          </a:p>
          <a:p>
            <a:pPr algn="ctr"/>
            <a:endParaRPr lang="en-US" sz="3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012189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88A17BC2-0135-E0AC-9521-99C42E28345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054386959"/>
              </p:ext>
            </p:extLst>
          </p:nvPr>
        </p:nvGraphicFramePr>
        <p:xfrm>
          <a:off x="199176" y="1338973"/>
          <a:ext cx="7514376" cy="280751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Naslov 1">
            <a:extLst>
              <a:ext uri="{FF2B5EF4-FFF2-40B4-BE49-F238E27FC236}">
                <a16:creationId xmlns:a16="http://schemas.microsoft.com/office/drawing/2014/main" id="{7DB5B851-0E64-85E2-52E7-D6D3AD1EE74F}"/>
              </a:ext>
            </a:extLst>
          </p:cNvPr>
          <p:cNvSpPr txBox="1">
            <a:spLocks/>
          </p:cNvSpPr>
          <p:nvPr/>
        </p:nvSpPr>
        <p:spPr>
          <a:xfrm>
            <a:off x="637849" y="146743"/>
            <a:ext cx="7807325" cy="13239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hr-HR" sz="5000" b="1" dirty="0">
                <a:solidFill>
                  <a:schemeClr val="bg1"/>
                </a:solidFill>
              </a:rPr>
              <a:t>PODUZETNICI I EU</a:t>
            </a:r>
            <a:r>
              <a:rPr lang="en-US" sz="5000" b="1" dirty="0">
                <a:solidFill>
                  <a:schemeClr val="bg1"/>
                </a:solidFill>
              </a:rPr>
              <a:t>:</a:t>
            </a:r>
            <a:r>
              <a:rPr lang="hr-HR" sz="5000" b="1" dirty="0">
                <a:solidFill>
                  <a:schemeClr val="bg1"/>
                </a:solidFill>
              </a:rPr>
              <a:t> 2014</a:t>
            </a:r>
            <a:r>
              <a:rPr lang="en-US" sz="5000" b="1" dirty="0">
                <a:solidFill>
                  <a:schemeClr val="bg1"/>
                </a:solidFill>
              </a:rPr>
              <a:t>.</a:t>
            </a:r>
            <a:r>
              <a:rPr lang="hr-HR" sz="5000" b="1" dirty="0">
                <a:solidFill>
                  <a:schemeClr val="bg1"/>
                </a:solidFill>
              </a:rPr>
              <a:t>-2020</a:t>
            </a:r>
            <a:r>
              <a:rPr lang="en-US" sz="5000" b="1" dirty="0">
                <a:solidFill>
                  <a:schemeClr val="bg1"/>
                </a:solidFill>
              </a:rPr>
              <a:t>.</a:t>
            </a:r>
            <a:endParaRPr lang="hr-HR" sz="5000" b="1" dirty="0">
              <a:solidFill>
                <a:schemeClr val="bg1"/>
              </a:solidFill>
            </a:endParaRPr>
          </a:p>
        </p:txBody>
      </p:sp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6981A261-2154-261D-09EA-2462261DEE1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902318043"/>
              </p:ext>
            </p:extLst>
          </p:nvPr>
        </p:nvGraphicFramePr>
        <p:xfrm>
          <a:off x="123262" y="3999744"/>
          <a:ext cx="7338302" cy="27115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51683166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slov 1">
            <a:extLst>
              <a:ext uri="{FF2B5EF4-FFF2-40B4-BE49-F238E27FC236}">
                <a16:creationId xmlns:a16="http://schemas.microsoft.com/office/drawing/2014/main" id="{1746E8AE-1B7E-7068-0CDF-D000316D77D7}"/>
              </a:ext>
            </a:extLst>
          </p:cNvPr>
          <p:cNvSpPr txBox="1">
            <a:spLocks/>
          </p:cNvSpPr>
          <p:nvPr/>
        </p:nvSpPr>
        <p:spPr>
          <a:xfrm>
            <a:off x="1451811" y="711542"/>
            <a:ext cx="9288378" cy="119572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hr-HR" sz="4000" dirty="0">
                <a:solidFill>
                  <a:srgbClr val="0072BC"/>
                </a:solidFill>
              </a:rPr>
              <a:t>PODUZETNICI – PREGLED PO PODRUČJIMA</a:t>
            </a:r>
            <a:endParaRPr lang="en-US" sz="4000" dirty="0">
              <a:solidFill>
                <a:srgbClr val="0072BC"/>
              </a:solidFill>
            </a:endParaRP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9EEB6707-AF08-7B25-E62B-180661A17E3D}"/>
              </a:ext>
            </a:extLst>
          </p:cNvPr>
          <p:cNvGraphicFramePr>
            <a:graphicFrameLocks noGrp="1"/>
          </p:cNvGraphicFramePr>
          <p:nvPr/>
        </p:nvGraphicFramePr>
        <p:xfrm>
          <a:off x="661633" y="1775956"/>
          <a:ext cx="10426008" cy="389972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742670">
                  <a:extLst>
                    <a:ext uri="{9D8B030D-6E8A-4147-A177-3AD203B41FA5}">
                      <a16:colId xmlns:a16="http://schemas.microsoft.com/office/drawing/2014/main" val="1580040809"/>
                    </a:ext>
                  </a:extLst>
                </a:gridCol>
                <a:gridCol w="1188092">
                  <a:extLst>
                    <a:ext uri="{9D8B030D-6E8A-4147-A177-3AD203B41FA5}">
                      <a16:colId xmlns:a16="http://schemas.microsoft.com/office/drawing/2014/main" val="791050944"/>
                    </a:ext>
                  </a:extLst>
                </a:gridCol>
                <a:gridCol w="2153577">
                  <a:extLst>
                    <a:ext uri="{9D8B030D-6E8A-4147-A177-3AD203B41FA5}">
                      <a16:colId xmlns:a16="http://schemas.microsoft.com/office/drawing/2014/main" val="3494821186"/>
                    </a:ext>
                  </a:extLst>
                </a:gridCol>
                <a:gridCol w="1844601">
                  <a:extLst>
                    <a:ext uri="{9D8B030D-6E8A-4147-A177-3AD203B41FA5}">
                      <a16:colId xmlns:a16="http://schemas.microsoft.com/office/drawing/2014/main" val="3898713188"/>
                    </a:ext>
                  </a:extLst>
                </a:gridCol>
                <a:gridCol w="1497068">
                  <a:extLst>
                    <a:ext uri="{9D8B030D-6E8A-4147-A177-3AD203B41FA5}">
                      <a16:colId xmlns:a16="http://schemas.microsoft.com/office/drawing/2014/main" val="4289174851"/>
                    </a:ext>
                  </a:extLst>
                </a:gridCol>
              </a:tblGrid>
              <a:tr h="515083">
                <a:tc>
                  <a:txBody>
                    <a:bodyPr/>
                    <a:lstStyle/>
                    <a:p>
                      <a:pPr algn="l" fontAlgn="ctr"/>
                      <a:r>
                        <a:rPr lang="en-GB" sz="1600" b="1" u="none" strike="noStrike" dirty="0" err="1">
                          <a:solidFill>
                            <a:schemeClr val="bg1"/>
                          </a:solidFill>
                          <a:effectLst/>
                        </a:rPr>
                        <a:t>Područje</a:t>
                      </a:r>
                      <a:r>
                        <a:rPr lang="en-GB" sz="16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 </a:t>
                      </a:r>
                      <a:r>
                        <a:rPr lang="en-GB" sz="1600" b="1" u="none" strike="noStrike" dirty="0" err="1">
                          <a:solidFill>
                            <a:schemeClr val="bg1"/>
                          </a:solidFill>
                          <a:effectLst/>
                        </a:rPr>
                        <a:t>poziva</a:t>
                      </a:r>
                      <a:endParaRPr lang="en-GB" sz="16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solidFill>
                      <a:srgbClr val="055FA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GB" sz="1600" b="1" u="none" strike="noStrike" dirty="0" err="1">
                          <a:solidFill>
                            <a:schemeClr val="bg1"/>
                          </a:solidFill>
                          <a:effectLst/>
                        </a:rPr>
                        <a:t>Broj</a:t>
                      </a:r>
                      <a:r>
                        <a:rPr lang="en-GB" sz="16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 </a:t>
                      </a:r>
                      <a:r>
                        <a:rPr lang="en-GB" sz="1600" b="1" u="none" strike="noStrike" dirty="0" err="1">
                          <a:solidFill>
                            <a:schemeClr val="bg1"/>
                          </a:solidFill>
                          <a:effectLst/>
                        </a:rPr>
                        <a:t>poziva</a:t>
                      </a:r>
                      <a:endParaRPr lang="en-GB" sz="16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solidFill>
                      <a:srgbClr val="055FA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GB" sz="1600" b="1" u="none" strike="noStrike" dirty="0" err="1">
                          <a:solidFill>
                            <a:schemeClr val="bg1"/>
                          </a:solidFill>
                          <a:effectLst/>
                        </a:rPr>
                        <a:t>Projektno</a:t>
                      </a:r>
                      <a:r>
                        <a:rPr lang="en-GB" sz="16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 </a:t>
                      </a:r>
                      <a:r>
                        <a:rPr lang="en-GB" sz="1600" b="1" u="none" strike="noStrike" dirty="0" err="1">
                          <a:solidFill>
                            <a:schemeClr val="bg1"/>
                          </a:solidFill>
                          <a:effectLst/>
                        </a:rPr>
                        <a:t>ulaganje</a:t>
                      </a:r>
                      <a:r>
                        <a:rPr lang="hr-HR" sz="16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*</a:t>
                      </a:r>
                      <a:r>
                        <a:rPr lang="en-GB" sz="16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 </a:t>
                      </a:r>
                      <a:endParaRPr lang="en-GB" sz="16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solidFill>
                      <a:srgbClr val="055FA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GB" sz="16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EU </a:t>
                      </a:r>
                      <a:r>
                        <a:rPr lang="en-GB" sz="1600" b="1" u="none" strike="noStrike" dirty="0" err="1">
                          <a:solidFill>
                            <a:schemeClr val="bg1"/>
                          </a:solidFill>
                          <a:effectLst/>
                        </a:rPr>
                        <a:t>potpora</a:t>
                      </a:r>
                      <a:r>
                        <a:rPr lang="hr-HR" sz="16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*</a:t>
                      </a:r>
                      <a:endParaRPr lang="en-GB" sz="16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solidFill>
                      <a:srgbClr val="055FA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GB" sz="1600" b="1" u="none" strike="noStrike" dirty="0" err="1">
                          <a:solidFill>
                            <a:schemeClr val="bg1"/>
                          </a:solidFill>
                          <a:effectLst/>
                        </a:rPr>
                        <a:t>Broj</a:t>
                      </a:r>
                      <a:r>
                        <a:rPr lang="en-GB" sz="16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 </a:t>
                      </a:r>
                      <a:r>
                        <a:rPr lang="en-GB" sz="1600" b="1" u="none" strike="noStrike" dirty="0" err="1">
                          <a:solidFill>
                            <a:schemeClr val="bg1"/>
                          </a:solidFill>
                          <a:effectLst/>
                        </a:rPr>
                        <a:t>projekata</a:t>
                      </a:r>
                      <a:endParaRPr lang="en-GB" sz="16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solidFill>
                      <a:srgbClr val="055FA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11195778"/>
                  </a:ext>
                </a:extLst>
              </a:tr>
              <a:tr h="257877">
                <a:tc>
                  <a:txBody>
                    <a:bodyPr/>
                    <a:lstStyle/>
                    <a:p>
                      <a:pPr algn="l" fontAlgn="ctr"/>
                      <a:r>
                        <a:rPr lang="en-GB" sz="1600" b="1" u="none" strike="noStrike" dirty="0" err="1">
                          <a:effectLst/>
                        </a:rPr>
                        <a:t>Istraživanje</a:t>
                      </a:r>
                      <a:r>
                        <a:rPr lang="en-GB" sz="1600" b="1" u="none" strike="noStrike" dirty="0">
                          <a:effectLst/>
                        </a:rPr>
                        <a:t>, </a:t>
                      </a:r>
                      <a:r>
                        <a:rPr lang="en-GB" sz="1600" b="1" u="none" strike="noStrike" dirty="0" err="1">
                          <a:effectLst/>
                        </a:rPr>
                        <a:t>razvoj</a:t>
                      </a:r>
                      <a:r>
                        <a:rPr lang="en-GB" sz="1600" b="1" u="none" strike="noStrike" dirty="0">
                          <a:effectLst/>
                        </a:rPr>
                        <a:t> </a:t>
                      </a:r>
                      <a:r>
                        <a:rPr lang="en-GB" sz="1600" b="1" u="none" strike="noStrike" dirty="0" err="1">
                          <a:effectLst/>
                        </a:rPr>
                        <a:t>i</a:t>
                      </a:r>
                      <a:r>
                        <a:rPr lang="en-GB" sz="1600" b="1" u="none" strike="noStrike" dirty="0">
                          <a:effectLst/>
                        </a:rPr>
                        <a:t> </a:t>
                      </a:r>
                      <a:r>
                        <a:rPr lang="en-GB" sz="1600" b="1" u="none" strike="noStrike" dirty="0" err="1">
                          <a:effectLst/>
                        </a:rPr>
                        <a:t>inovacije</a:t>
                      </a:r>
                      <a:endParaRPr lang="en-GB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GB" sz="1600" b="1" u="none" strike="noStrike" dirty="0">
                          <a:effectLst/>
                        </a:rPr>
                        <a:t>6</a:t>
                      </a:r>
                      <a:endParaRPr lang="en-GB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GB" sz="1600" b="1" u="none" strike="noStrike" dirty="0">
                          <a:effectLst/>
                        </a:rPr>
                        <a:t>496,0</a:t>
                      </a:r>
                      <a:endParaRPr lang="en-GB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GB" sz="1600" b="1" u="none" strike="noStrike" dirty="0">
                          <a:effectLst/>
                        </a:rPr>
                        <a:t>292,6</a:t>
                      </a:r>
                      <a:endParaRPr lang="en-GB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GB" sz="1600" b="1" u="none" strike="noStrike" dirty="0">
                          <a:effectLst/>
                        </a:rPr>
                        <a:t>498</a:t>
                      </a:r>
                      <a:endParaRPr lang="en-GB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695278874"/>
                  </a:ext>
                </a:extLst>
              </a:tr>
              <a:tr h="257877">
                <a:tc>
                  <a:txBody>
                    <a:bodyPr/>
                    <a:lstStyle/>
                    <a:p>
                      <a:pPr algn="l" fontAlgn="ctr"/>
                      <a:r>
                        <a:rPr lang="en-GB" sz="1600" b="1" u="none" strike="noStrike" dirty="0" err="1">
                          <a:effectLst/>
                        </a:rPr>
                        <a:t>Izgradnja</a:t>
                      </a:r>
                      <a:r>
                        <a:rPr lang="en-GB" sz="1600" b="1" u="none" strike="noStrike" dirty="0">
                          <a:effectLst/>
                        </a:rPr>
                        <a:t> </a:t>
                      </a:r>
                      <a:r>
                        <a:rPr lang="en-GB" sz="1600" b="1" u="none" strike="noStrike" dirty="0" err="1">
                          <a:effectLst/>
                        </a:rPr>
                        <a:t>i</a:t>
                      </a:r>
                      <a:r>
                        <a:rPr lang="en-GB" sz="1600" b="1" u="none" strike="noStrike" dirty="0">
                          <a:effectLst/>
                        </a:rPr>
                        <a:t> </a:t>
                      </a:r>
                      <a:r>
                        <a:rPr lang="en-GB" sz="1600" b="1" u="none" strike="noStrike" dirty="0" err="1">
                          <a:effectLst/>
                        </a:rPr>
                        <a:t>opremanje</a:t>
                      </a:r>
                      <a:endParaRPr lang="en-GB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GB" sz="1600" b="1" u="none" strike="noStrike">
                          <a:effectLst/>
                        </a:rPr>
                        <a:t>5</a:t>
                      </a:r>
                      <a:endParaRPr lang="en-GB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GB" sz="1600" b="1" u="none" strike="noStrike">
                          <a:effectLst/>
                        </a:rPr>
                        <a:t>818,0</a:t>
                      </a:r>
                      <a:endParaRPr lang="en-GB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GB" sz="1600" b="1" u="none" strike="noStrike">
                          <a:effectLst/>
                        </a:rPr>
                        <a:t>335,6</a:t>
                      </a:r>
                      <a:endParaRPr lang="en-GB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GB" sz="1600" b="1" u="none" strike="noStrike" dirty="0">
                          <a:effectLst/>
                        </a:rPr>
                        <a:t>628</a:t>
                      </a:r>
                      <a:endParaRPr lang="en-GB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3067223927"/>
                  </a:ext>
                </a:extLst>
              </a:tr>
              <a:tr h="257877">
                <a:tc>
                  <a:txBody>
                    <a:bodyPr/>
                    <a:lstStyle/>
                    <a:p>
                      <a:pPr algn="l" fontAlgn="ctr"/>
                      <a:r>
                        <a:rPr lang="en-GB" sz="1600" b="1" u="none" strike="noStrike" dirty="0" err="1">
                          <a:effectLst/>
                        </a:rPr>
                        <a:t>Energetika</a:t>
                      </a:r>
                      <a:endParaRPr lang="en-GB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GB" sz="1600" b="1" u="none" strike="noStrike" dirty="0">
                          <a:effectLst/>
                        </a:rPr>
                        <a:t>3</a:t>
                      </a:r>
                      <a:endParaRPr lang="en-GB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GB" sz="1600" b="1" u="none" strike="noStrike">
                          <a:effectLst/>
                        </a:rPr>
                        <a:t>329,5</a:t>
                      </a:r>
                      <a:endParaRPr lang="en-GB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GB" sz="1600" b="1" u="none" strike="noStrike">
                          <a:effectLst/>
                        </a:rPr>
                        <a:t>168,9</a:t>
                      </a:r>
                      <a:endParaRPr lang="en-GB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GB" sz="1600" b="1" u="none" strike="noStrike" dirty="0">
                          <a:effectLst/>
                        </a:rPr>
                        <a:t>268</a:t>
                      </a:r>
                      <a:endParaRPr lang="en-GB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3502955548"/>
                  </a:ext>
                </a:extLst>
              </a:tr>
              <a:tr h="268623">
                <a:tc>
                  <a:txBody>
                    <a:bodyPr/>
                    <a:lstStyle/>
                    <a:p>
                      <a:pPr algn="l" fontAlgn="ctr"/>
                      <a:r>
                        <a:rPr lang="en-GB" sz="1600" b="1" u="none" strike="noStrike" dirty="0" err="1">
                          <a:effectLst/>
                        </a:rPr>
                        <a:t>Digitalizacija</a:t>
                      </a:r>
                      <a:endParaRPr lang="en-GB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GB" sz="1600" b="1" u="none" strike="noStrike" dirty="0">
                          <a:effectLst/>
                        </a:rPr>
                        <a:t>2</a:t>
                      </a:r>
                      <a:endParaRPr lang="en-GB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GB" sz="1600" b="1" u="none" strike="noStrike" dirty="0">
                          <a:effectLst/>
                        </a:rPr>
                        <a:t>85,5</a:t>
                      </a:r>
                      <a:endParaRPr lang="en-GB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GB" sz="1600" b="1" u="none" strike="noStrike" dirty="0">
                          <a:effectLst/>
                        </a:rPr>
                        <a:t>58,7</a:t>
                      </a:r>
                      <a:endParaRPr lang="en-GB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GB" sz="1600" b="1" u="none" strike="noStrike" dirty="0">
                          <a:effectLst/>
                        </a:rPr>
                        <a:t>1.185</a:t>
                      </a:r>
                      <a:endParaRPr lang="en-GB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944392907"/>
                  </a:ext>
                </a:extLst>
              </a:tr>
              <a:tr h="257877">
                <a:tc>
                  <a:txBody>
                    <a:bodyPr/>
                    <a:lstStyle/>
                    <a:p>
                      <a:pPr algn="l" fontAlgn="ctr"/>
                      <a:r>
                        <a:rPr lang="en-GB" sz="1600" u="none" strike="noStrike" dirty="0" err="1">
                          <a:effectLst/>
                        </a:rPr>
                        <a:t>Turizam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GB" sz="1600" u="none" strike="noStrike" dirty="0">
                          <a:effectLst/>
                        </a:rPr>
                        <a:t>1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GB" sz="1600" u="none" strike="noStrike">
                          <a:effectLst/>
                        </a:rPr>
                        <a:t>84,0</a:t>
                      </a:r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GB" sz="1600" u="none" strike="noStrike">
                          <a:effectLst/>
                        </a:rPr>
                        <a:t>25,7</a:t>
                      </a:r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GB" sz="1600" u="none" strike="noStrike" dirty="0">
                          <a:effectLst/>
                        </a:rPr>
                        <a:t>28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329046480"/>
                  </a:ext>
                </a:extLst>
              </a:tr>
              <a:tr h="257877">
                <a:tc>
                  <a:txBody>
                    <a:bodyPr/>
                    <a:lstStyle/>
                    <a:p>
                      <a:pPr algn="l" fontAlgn="ctr"/>
                      <a:r>
                        <a:rPr lang="en-GB" sz="1600" u="none" strike="noStrike">
                          <a:effectLst/>
                        </a:rPr>
                        <a:t>E-impuls</a:t>
                      </a:r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GB" sz="1600" u="none" strike="noStrike">
                          <a:effectLst/>
                        </a:rPr>
                        <a:t>1</a:t>
                      </a:r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GB" sz="1600" u="none" strike="noStrike" dirty="0">
                          <a:effectLst/>
                        </a:rPr>
                        <a:t>50,1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GB" sz="1600" u="none" strike="noStrike">
                          <a:effectLst/>
                        </a:rPr>
                        <a:t>33,2</a:t>
                      </a:r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GB" sz="1600" u="none" strike="noStrike" dirty="0">
                          <a:effectLst/>
                        </a:rPr>
                        <a:t>1.083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252283390"/>
                  </a:ext>
                </a:extLst>
              </a:tr>
              <a:tr h="257877">
                <a:tc>
                  <a:txBody>
                    <a:bodyPr/>
                    <a:lstStyle/>
                    <a:p>
                      <a:pPr algn="l" fontAlgn="ctr"/>
                      <a:r>
                        <a:rPr lang="en-GB" sz="1600" u="none" strike="noStrike">
                          <a:effectLst/>
                        </a:rPr>
                        <a:t>Sajmovi</a:t>
                      </a:r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GB" sz="1600" u="none" strike="noStrike">
                          <a:effectLst/>
                        </a:rPr>
                        <a:t>2</a:t>
                      </a:r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GB" sz="1600" u="none" strike="noStrike" dirty="0">
                          <a:effectLst/>
                        </a:rPr>
                        <a:t>30,6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GB" sz="1600" u="none" strike="noStrike">
                          <a:effectLst/>
                        </a:rPr>
                        <a:t>24,2</a:t>
                      </a:r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GB" sz="1600" u="none" strike="noStrike" dirty="0">
                          <a:effectLst/>
                        </a:rPr>
                        <a:t>423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3230797802"/>
                  </a:ext>
                </a:extLst>
              </a:tr>
              <a:tr h="257877">
                <a:tc>
                  <a:txBody>
                    <a:bodyPr/>
                    <a:lstStyle/>
                    <a:p>
                      <a:pPr algn="l" fontAlgn="ctr"/>
                      <a:r>
                        <a:rPr lang="en-GB" sz="1600" u="none" strike="noStrike">
                          <a:effectLst/>
                        </a:rPr>
                        <a:t>Integrator</a:t>
                      </a:r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GB" sz="1600" u="none" strike="noStrike">
                          <a:effectLst/>
                        </a:rPr>
                        <a:t>1</a:t>
                      </a:r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GB" sz="1600" u="none" strike="noStrike">
                          <a:effectLst/>
                        </a:rPr>
                        <a:t>22,9</a:t>
                      </a:r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GB" sz="1600" u="none" strike="noStrike" dirty="0">
                          <a:effectLst/>
                        </a:rPr>
                        <a:t>11,8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GB" sz="1600" u="none" strike="noStrike" dirty="0">
                          <a:effectLst/>
                        </a:rPr>
                        <a:t>12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3622333492"/>
                  </a:ext>
                </a:extLst>
              </a:tr>
              <a:tr h="257877">
                <a:tc>
                  <a:txBody>
                    <a:bodyPr/>
                    <a:lstStyle/>
                    <a:p>
                      <a:pPr algn="l" fontAlgn="ctr"/>
                      <a:r>
                        <a:rPr lang="en-GB" sz="1600" u="none" strike="noStrike" dirty="0" err="1">
                          <a:effectLst/>
                        </a:rPr>
                        <a:t>Razvoj</a:t>
                      </a:r>
                      <a:r>
                        <a:rPr lang="en-GB" sz="1600" u="none" strike="noStrike" dirty="0">
                          <a:effectLst/>
                        </a:rPr>
                        <a:t> </a:t>
                      </a:r>
                      <a:r>
                        <a:rPr lang="en-GB" sz="1600" u="none" strike="noStrike" dirty="0" err="1">
                          <a:effectLst/>
                        </a:rPr>
                        <a:t>poduzetništva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GB" sz="1600" u="none" strike="noStrike">
                          <a:effectLst/>
                        </a:rPr>
                        <a:t>1</a:t>
                      </a:r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GB" sz="1600" u="none" strike="noStrike">
                          <a:effectLst/>
                        </a:rPr>
                        <a:t>10,9</a:t>
                      </a:r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GB" sz="1600" u="none" strike="noStrike" dirty="0">
                          <a:effectLst/>
                        </a:rPr>
                        <a:t>8,2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GB" sz="1600" u="none" strike="noStrike" dirty="0">
                          <a:effectLst/>
                        </a:rPr>
                        <a:t>21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55681672"/>
                  </a:ext>
                </a:extLst>
              </a:tr>
              <a:tr h="257877">
                <a:tc>
                  <a:txBody>
                    <a:bodyPr/>
                    <a:lstStyle/>
                    <a:p>
                      <a:pPr algn="l" fontAlgn="ctr"/>
                      <a:r>
                        <a:rPr lang="en-GB" sz="1600" u="none" strike="noStrike">
                          <a:effectLst/>
                        </a:rPr>
                        <a:t>Certificiranje</a:t>
                      </a:r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GB" sz="1600" u="none" strike="noStrike">
                          <a:effectLst/>
                        </a:rPr>
                        <a:t>2</a:t>
                      </a:r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GB" sz="1600" u="none" strike="noStrike">
                          <a:effectLst/>
                        </a:rPr>
                        <a:t>8,9</a:t>
                      </a:r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GB" sz="1600" u="none" strike="noStrike" dirty="0">
                          <a:effectLst/>
                        </a:rPr>
                        <a:t>7,0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GB" sz="1600" u="none" strike="noStrike" dirty="0">
                          <a:effectLst/>
                        </a:rPr>
                        <a:t>158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4213702799"/>
                  </a:ext>
                </a:extLst>
              </a:tr>
              <a:tr h="257877">
                <a:tc>
                  <a:txBody>
                    <a:bodyPr/>
                    <a:lstStyle/>
                    <a:p>
                      <a:pPr algn="l" fontAlgn="ctr"/>
                      <a:r>
                        <a:rPr lang="en-GB" sz="1600" u="none" strike="noStrike">
                          <a:effectLst/>
                        </a:rPr>
                        <a:t>ISO norme</a:t>
                      </a:r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GB" sz="1600" u="none" strike="noStrike">
                          <a:effectLst/>
                        </a:rPr>
                        <a:t>1</a:t>
                      </a:r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GB" sz="1600" u="none" strike="noStrike">
                          <a:effectLst/>
                        </a:rPr>
                        <a:t>7,9</a:t>
                      </a:r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GB" sz="1600" u="none" strike="noStrike">
                          <a:effectLst/>
                        </a:rPr>
                        <a:t>6,3</a:t>
                      </a:r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GB" sz="1600" u="none" strike="noStrike" dirty="0">
                          <a:effectLst/>
                        </a:rPr>
                        <a:t>320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2793498692"/>
                  </a:ext>
                </a:extLst>
              </a:tr>
              <a:tr h="268623">
                <a:tc>
                  <a:txBody>
                    <a:bodyPr/>
                    <a:lstStyle/>
                    <a:p>
                      <a:pPr algn="l" fontAlgn="ctr"/>
                      <a:r>
                        <a:rPr lang="en-GB" sz="1600" u="none" strike="noStrike">
                          <a:effectLst/>
                        </a:rPr>
                        <a:t>Vaučeri</a:t>
                      </a:r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GB" sz="1600" u="none" strike="noStrike">
                          <a:effectLst/>
                        </a:rPr>
                        <a:t>3</a:t>
                      </a:r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GB" sz="1600" u="none" strike="noStrike">
                          <a:effectLst/>
                        </a:rPr>
                        <a:t>6,3</a:t>
                      </a:r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GB" sz="1600" u="none" strike="noStrike">
                          <a:effectLst/>
                        </a:rPr>
                        <a:t>6,3</a:t>
                      </a:r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GB" sz="1600" u="none" strike="noStrike" dirty="0">
                          <a:effectLst/>
                        </a:rPr>
                        <a:t>799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334822448"/>
                  </a:ext>
                </a:extLst>
              </a:tr>
              <a:tr h="268623">
                <a:tc>
                  <a:txBody>
                    <a:bodyPr/>
                    <a:lstStyle/>
                    <a:p>
                      <a:pPr algn="l" fontAlgn="ctr"/>
                      <a:r>
                        <a:rPr lang="en-GB" sz="1600" b="1" u="none" strike="noStrike">
                          <a:effectLst/>
                        </a:rPr>
                        <a:t>UKUPNO</a:t>
                      </a:r>
                      <a:endParaRPr lang="en-GB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solidFill>
                      <a:srgbClr val="D4ECF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GB" sz="1600" b="1" u="none" strike="noStrike">
                          <a:effectLst/>
                        </a:rPr>
                        <a:t>28</a:t>
                      </a:r>
                      <a:endParaRPr lang="en-GB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solidFill>
                      <a:srgbClr val="D4ECF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GB" sz="1600" b="1" u="none" strike="noStrike">
                          <a:effectLst/>
                        </a:rPr>
                        <a:t>1.950,5</a:t>
                      </a:r>
                      <a:endParaRPr lang="en-GB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solidFill>
                      <a:srgbClr val="D4ECF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GB" sz="1600" b="1" u="none" strike="noStrike">
                          <a:effectLst/>
                        </a:rPr>
                        <a:t>978,4</a:t>
                      </a:r>
                      <a:endParaRPr lang="en-GB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solidFill>
                      <a:srgbClr val="D4ECF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GB" sz="1600" b="1" u="none" strike="noStrike" dirty="0">
                          <a:effectLst/>
                        </a:rPr>
                        <a:t>5.423</a:t>
                      </a:r>
                      <a:endParaRPr lang="en-GB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solidFill>
                      <a:srgbClr val="D4ECF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79066879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B73D13D3-3FB7-6062-38ED-26C9EB2F8953}"/>
              </a:ext>
            </a:extLst>
          </p:cNvPr>
          <p:cNvSpPr txBox="1"/>
          <p:nvPr/>
        </p:nvSpPr>
        <p:spPr>
          <a:xfrm>
            <a:off x="661633" y="5777126"/>
            <a:ext cx="28345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/>
              <a:t>*u milijunima EUR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5380548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slov 1">
            <a:extLst>
              <a:ext uri="{FF2B5EF4-FFF2-40B4-BE49-F238E27FC236}">
                <a16:creationId xmlns:a16="http://schemas.microsoft.com/office/drawing/2014/main" id="{1746E8AE-1B7E-7068-0CDF-D000316D77D7}"/>
              </a:ext>
            </a:extLst>
          </p:cNvPr>
          <p:cNvSpPr txBox="1">
            <a:spLocks/>
          </p:cNvSpPr>
          <p:nvPr/>
        </p:nvSpPr>
        <p:spPr>
          <a:xfrm>
            <a:off x="1451811" y="437499"/>
            <a:ext cx="9288378" cy="119572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hr-HR" sz="4000" dirty="0">
                <a:solidFill>
                  <a:schemeClr val="bg1"/>
                </a:solidFill>
              </a:rPr>
              <a:t>PREPORUKE – PROVEDBA PROJEKTA</a:t>
            </a:r>
            <a:endParaRPr lang="en-US" sz="4000" dirty="0">
              <a:solidFill>
                <a:schemeClr val="bg1"/>
              </a:solidFill>
            </a:endParaRPr>
          </a:p>
          <a:p>
            <a:pPr algn="ctr"/>
            <a:r>
              <a:rPr lang="en-US" sz="4000" b="1" dirty="0">
                <a:solidFill>
                  <a:schemeClr val="bg1"/>
                </a:solidFill>
              </a:rPr>
              <a:t>ODGOVORNOST</a:t>
            </a:r>
          </a:p>
        </p:txBody>
      </p:sp>
      <p:sp>
        <p:nvSpPr>
          <p:cNvPr id="8" name="TekstniOkvir 7">
            <a:extLst>
              <a:ext uri="{FF2B5EF4-FFF2-40B4-BE49-F238E27FC236}">
                <a16:creationId xmlns:a16="http://schemas.microsoft.com/office/drawing/2014/main" id="{F63AED19-13DC-7FB7-6F29-274FC1B36DE3}"/>
              </a:ext>
            </a:extLst>
          </p:cNvPr>
          <p:cNvSpPr txBox="1"/>
          <p:nvPr/>
        </p:nvSpPr>
        <p:spPr>
          <a:xfrm>
            <a:off x="772160" y="2129321"/>
            <a:ext cx="12192000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800" b="1" i="0" dirty="0">
                <a:solidFill>
                  <a:schemeClr val="bg1"/>
                </a:solidFill>
                <a:effectLst/>
                <a:latin typeface="+mn-lt"/>
              </a:rPr>
              <a:t>RAZUMAN ROK ZA RJEŠAVANJE PRIGOVORA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hr-HR" sz="2400" dirty="0">
                <a:solidFill>
                  <a:schemeClr val="bg1"/>
                </a:solidFill>
              </a:rPr>
              <a:t>Rješavanje prigovora za evaluaciju u </a:t>
            </a:r>
            <a:r>
              <a:rPr lang="hr-HR" sz="2400" dirty="0" err="1">
                <a:solidFill>
                  <a:schemeClr val="bg1"/>
                </a:solidFill>
              </a:rPr>
              <a:t>max</a:t>
            </a:r>
            <a:r>
              <a:rPr lang="hr-HR" sz="2400" dirty="0">
                <a:solidFill>
                  <a:schemeClr val="bg1"/>
                </a:solidFill>
              </a:rPr>
              <a:t> roku od 90 dana</a:t>
            </a:r>
            <a:endParaRPr lang="hr-HR" sz="2400" dirty="0">
              <a:solidFill>
                <a:schemeClr val="bg1"/>
              </a:solidFill>
              <a:latin typeface="+mn-lt"/>
            </a:endParaRPr>
          </a:p>
          <a:p>
            <a:endParaRPr lang="hr-HR" sz="2500" b="1" dirty="0">
              <a:solidFill>
                <a:schemeClr val="bg1"/>
              </a:solidFill>
              <a:latin typeface="+mn-lt"/>
            </a:endParaRPr>
          </a:p>
          <a:p>
            <a:r>
              <a:rPr lang="en-US" sz="2800" b="1" dirty="0">
                <a:solidFill>
                  <a:schemeClr val="bg1"/>
                </a:solidFill>
              </a:rPr>
              <a:t>STANARDIZIRAN</a:t>
            </a:r>
            <a:r>
              <a:rPr lang="hr-HR" sz="2800" b="1" dirty="0">
                <a:solidFill>
                  <a:schemeClr val="bg1"/>
                </a:solidFill>
              </a:rPr>
              <a:t>A</a:t>
            </a:r>
            <a:r>
              <a:rPr lang="en-US" sz="2800" b="1" dirty="0">
                <a:solidFill>
                  <a:schemeClr val="bg1"/>
                </a:solidFill>
              </a:rPr>
              <a:t> PRAVIL</a:t>
            </a:r>
            <a:r>
              <a:rPr lang="hr-HR" sz="2800" b="1" dirty="0">
                <a:solidFill>
                  <a:schemeClr val="bg1"/>
                </a:solidFill>
              </a:rPr>
              <a:t>A</a:t>
            </a:r>
            <a:r>
              <a:rPr lang="en-US" sz="2800" b="1" dirty="0">
                <a:solidFill>
                  <a:schemeClr val="bg1"/>
                </a:solidFill>
              </a:rPr>
              <a:t> </a:t>
            </a:r>
            <a:r>
              <a:rPr lang="hr-HR" sz="2800" b="1" dirty="0">
                <a:solidFill>
                  <a:schemeClr val="bg1"/>
                </a:solidFill>
              </a:rPr>
              <a:t>ZA PROVEDBENA TIJELA</a:t>
            </a:r>
            <a:endParaRPr lang="hr-HR" sz="2500" b="1" dirty="0">
              <a:solidFill>
                <a:schemeClr val="bg1"/>
              </a:solidFill>
              <a:latin typeface="+mn-lt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400" dirty="0" err="1">
                <a:solidFill>
                  <a:schemeClr val="bg1"/>
                </a:solidFill>
              </a:rPr>
              <a:t>Pravilnik</a:t>
            </a:r>
            <a:r>
              <a:rPr lang="en-US" sz="2400" dirty="0">
                <a:solidFill>
                  <a:schemeClr val="bg1"/>
                </a:solidFill>
              </a:rPr>
              <a:t> o </a:t>
            </a:r>
            <a:r>
              <a:rPr lang="en-US" sz="2400" dirty="0" err="1">
                <a:solidFill>
                  <a:schemeClr val="bg1"/>
                </a:solidFill>
              </a:rPr>
              <a:t>pravdanju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potraživanih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troškova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hr-HR" sz="2400" dirty="0">
                <a:solidFill>
                  <a:schemeClr val="bg1"/>
                </a:solidFill>
              </a:rPr>
              <a:t>(potrebna </a:t>
            </a:r>
            <a:r>
              <a:rPr lang="en-US" sz="2400" dirty="0" err="1">
                <a:solidFill>
                  <a:schemeClr val="bg1"/>
                </a:solidFill>
              </a:rPr>
              <a:t>dokumentacija</a:t>
            </a:r>
            <a:r>
              <a:rPr lang="hr-HR" sz="2400" dirty="0">
                <a:solidFill>
                  <a:schemeClr val="bg1"/>
                </a:solidFill>
              </a:rPr>
              <a:t> i </a:t>
            </a:r>
            <a:r>
              <a:rPr lang="hr-HR" sz="2400" dirty="0" err="1">
                <a:solidFill>
                  <a:schemeClr val="bg1"/>
                </a:solidFill>
              </a:rPr>
              <a:t>sl</a:t>
            </a:r>
            <a:r>
              <a:rPr lang="en-US" sz="2400" dirty="0">
                <a:solidFill>
                  <a:schemeClr val="bg1"/>
                </a:solidFill>
              </a:rPr>
              <a:t>.</a:t>
            </a:r>
            <a:r>
              <a:rPr lang="hr-HR" sz="2400" dirty="0">
                <a:solidFill>
                  <a:schemeClr val="bg1"/>
                </a:solidFill>
              </a:rPr>
              <a:t>)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hr-HR" sz="2400" b="1" dirty="0">
              <a:solidFill>
                <a:schemeClr val="bg1"/>
              </a:solidFill>
              <a:latin typeface="+mn-lt"/>
            </a:endParaRPr>
          </a:p>
          <a:p>
            <a:r>
              <a:rPr lang="en-US" sz="2800" b="1" dirty="0">
                <a:solidFill>
                  <a:schemeClr val="bg1"/>
                </a:solidFill>
                <a:latin typeface="+mn-lt"/>
              </a:rPr>
              <a:t>UJEDNAČAVANJE </a:t>
            </a:r>
            <a:r>
              <a:rPr lang="hr-HR" sz="2800" b="1" dirty="0">
                <a:solidFill>
                  <a:schemeClr val="bg1"/>
                </a:solidFill>
              </a:rPr>
              <a:t>PROCEDURA </a:t>
            </a:r>
            <a:r>
              <a:rPr lang="en-US" sz="2800" b="1" dirty="0">
                <a:solidFill>
                  <a:schemeClr val="bg1"/>
                </a:solidFill>
                <a:latin typeface="+mn-lt"/>
              </a:rPr>
              <a:t>ODOBRAVANJA POTRAŽIVANIH TROŠKOVA</a:t>
            </a:r>
            <a:endParaRPr lang="hr-HR" sz="2800" b="1" dirty="0">
              <a:solidFill>
                <a:schemeClr val="bg1"/>
              </a:solidFill>
              <a:latin typeface="+mn-lt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hr-HR" sz="2800" dirty="0">
                <a:solidFill>
                  <a:schemeClr val="bg1"/>
                </a:solidFill>
              </a:rPr>
              <a:t>Avansiranje do 20% prijavljenih troškova pri podnošenju ZNS-a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hr-HR" sz="2500" dirty="0">
              <a:solidFill>
                <a:schemeClr val="bg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82012545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slov 1">
            <a:extLst>
              <a:ext uri="{FF2B5EF4-FFF2-40B4-BE49-F238E27FC236}">
                <a16:creationId xmlns:a16="http://schemas.microsoft.com/office/drawing/2014/main" id="{1746E8AE-1B7E-7068-0CDF-D000316D77D7}"/>
              </a:ext>
            </a:extLst>
          </p:cNvPr>
          <p:cNvSpPr txBox="1">
            <a:spLocks/>
          </p:cNvSpPr>
          <p:nvPr/>
        </p:nvSpPr>
        <p:spPr>
          <a:xfrm>
            <a:off x="1451811" y="509023"/>
            <a:ext cx="9288378" cy="119572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hr-HR" sz="4000" dirty="0">
                <a:solidFill>
                  <a:schemeClr val="bg1"/>
                </a:solidFill>
              </a:rPr>
              <a:t>PREPORUKE – PROVEDBA PROJEKTA</a:t>
            </a:r>
            <a:endParaRPr lang="en-US" sz="4000" dirty="0">
              <a:solidFill>
                <a:schemeClr val="bg1"/>
              </a:solidFill>
            </a:endParaRPr>
          </a:p>
          <a:p>
            <a:pPr algn="ctr"/>
            <a:r>
              <a:rPr lang="en-US" sz="4000" b="1" dirty="0">
                <a:solidFill>
                  <a:schemeClr val="bg1"/>
                </a:solidFill>
              </a:rPr>
              <a:t>TRANSPARENTNOST I KOMUNIKACIJA</a:t>
            </a:r>
          </a:p>
        </p:txBody>
      </p:sp>
      <p:sp>
        <p:nvSpPr>
          <p:cNvPr id="8" name="TekstniOkvir 7">
            <a:extLst>
              <a:ext uri="{FF2B5EF4-FFF2-40B4-BE49-F238E27FC236}">
                <a16:creationId xmlns:a16="http://schemas.microsoft.com/office/drawing/2014/main" id="{F63AED19-13DC-7FB7-6F29-274FC1B36DE3}"/>
              </a:ext>
            </a:extLst>
          </p:cNvPr>
          <p:cNvSpPr txBox="1"/>
          <p:nvPr/>
        </p:nvSpPr>
        <p:spPr>
          <a:xfrm>
            <a:off x="629920" y="2163216"/>
            <a:ext cx="12191999" cy="41857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200" b="1" dirty="0">
                <a:solidFill>
                  <a:schemeClr val="bg1"/>
                </a:solidFill>
              </a:rPr>
              <a:t>UČINITI JAVNO DOSTUPNIM UPUTE I MIŠLJENJA POSREDNIČKIH TIJELA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hr-HR" sz="2200" dirty="0">
                <a:solidFill>
                  <a:schemeClr val="bg1"/>
                </a:solidFill>
              </a:rPr>
              <a:t>Javno dostupne interne upute PT-a i izrada uputa o općem postupanju primjenjiva za sve korisnike</a:t>
            </a:r>
          </a:p>
          <a:p>
            <a:endParaRPr lang="en-US" sz="2200" b="1" dirty="0">
              <a:solidFill>
                <a:schemeClr val="bg1"/>
              </a:solidFill>
              <a:latin typeface="+mn-lt"/>
            </a:endParaRPr>
          </a:p>
          <a:p>
            <a:r>
              <a:rPr lang="en-US" sz="2200" b="1" dirty="0">
                <a:solidFill>
                  <a:schemeClr val="bg1"/>
                </a:solidFill>
                <a:latin typeface="+mn-lt"/>
              </a:rPr>
              <a:t>STVARANJE BAZE NAJZNAČAJNIJIH REVIZORSKIH NALAZA </a:t>
            </a:r>
            <a:endParaRPr lang="hr-HR" sz="2200" b="1" dirty="0">
              <a:solidFill>
                <a:schemeClr val="bg1"/>
              </a:solidFill>
              <a:latin typeface="+mn-lt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pl-PL" sz="2200" dirty="0">
                <a:solidFill>
                  <a:schemeClr val="bg1"/>
                </a:solidFill>
              </a:rPr>
              <a:t>Javno dostupni nalazi za učenje kroz praksu</a:t>
            </a:r>
            <a:endParaRPr lang="hr-HR" sz="2200" dirty="0">
              <a:solidFill>
                <a:schemeClr val="bg1"/>
              </a:solidFill>
            </a:endParaRPr>
          </a:p>
          <a:p>
            <a:endParaRPr lang="hr-HR" sz="2200" dirty="0">
              <a:solidFill>
                <a:schemeClr val="bg1"/>
              </a:solidFill>
              <a:latin typeface="+mn-lt"/>
            </a:endParaRPr>
          </a:p>
          <a:p>
            <a:r>
              <a:rPr lang="en-US" sz="2200" b="1" dirty="0">
                <a:solidFill>
                  <a:schemeClr val="bg1"/>
                </a:solidFill>
                <a:latin typeface="+mn-lt"/>
              </a:rPr>
              <a:t>UJEDNAČAVANJE DINAMIKE RJEŠAVANJ</a:t>
            </a:r>
            <a:r>
              <a:rPr lang="hr-HR" sz="2200" b="1" dirty="0">
                <a:solidFill>
                  <a:schemeClr val="bg1"/>
                </a:solidFill>
                <a:latin typeface="+mn-lt"/>
              </a:rPr>
              <a:t>A</a:t>
            </a:r>
            <a:r>
              <a:rPr lang="en-US" sz="2200" b="1" dirty="0">
                <a:solidFill>
                  <a:schemeClr val="bg1"/>
                </a:solidFill>
                <a:latin typeface="+mn-lt"/>
              </a:rPr>
              <a:t> PRIGOVORA</a:t>
            </a:r>
            <a:endParaRPr lang="hr-HR" sz="2200" b="1" dirty="0">
              <a:solidFill>
                <a:schemeClr val="bg1"/>
              </a:solidFill>
              <a:latin typeface="+mn-lt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hr-HR" sz="2200" dirty="0">
                <a:solidFill>
                  <a:schemeClr val="bg1"/>
                </a:solidFill>
              </a:rPr>
              <a:t>Objava sudskih odluka u </a:t>
            </a:r>
            <a:r>
              <a:rPr lang="hr-HR" sz="2200" dirty="0" err="1">
                <a:solidFill>
                  <a:schemeClr val="bg1"/>
                </a:solidFill>
              </a:rPr>
              <a:t>pokrenutnim</a:t>
            </a:r>
            <a:r>
              <a:rPr lang="hr-HR" sz="2200" dirty="0">
                <a:solidFill>
                  <a:schemeClr val="bg1"/>
                </a:solidFill>
              </a:rPr>
              <a:t> sporovima po prigovorima</a:t>
            </a:r>
            <a:endParaRPr lang="en-US" sz="2200" dirty="0">
              <a:solidFill>
                <a:schemeClr val="bg1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hr-HR" sz="2200" b="1" dirty="0">
              <a:solidFill>
                <a:schemeClr val="bg1"/>
              </a:solidFill>
            </a:endParaRPr>
          </a:p>
          <a:p>
            <a:r>
              <a:rPr lang="en-US" sz="2200" b="1" dirty="0">
                <a:solidFill>
                  <a:schemeClr val="bg1"/>
                </a:solidFill>
                <a:latin typeface="+mn-lt"/>
              </a:rPr>
              <a:t>TEHNIČKA PODRŠKA KORISNICIMA ON-LINE PLATFORMI </a:t>
            </a:r>
            <a:endParaRPr lang="hr-HR" sz="2200" b="1" dirty="0">
              <a:solidFill>
                <a:schemeClr val="bg1"/>
              </a:solidFill>
              <a:latin typeface="+mn-lt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pl-PL" sz="2200" dirty="0">
                <a:solidFill>
                  <a:schemeClr val="bg1"/>
                </a:solidFill>
              </a:rPr>
              <a:t>Propisani rok za rješavanje problema</a:t>
            </a:r>
            <a:endParaRPr lang="hr-HR" sz="2200" dirty="0">
              <a:solidFill>
                <a:schemeClr val="bg1"/>
              </a:solidFill>
            </a:endParaRPr>
          </a:p>
          <a:p>
            <a:endParaRPr lang="hr-HR" sz="2400" b="1" dirty="0">
              <a:solidFill>
                <a:schemeClr val="bg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00048702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slov 1">
            <a:extLst>
              <a:ext uri="{FF2B5EF4-FFF2-40B4-BE49-F238E27FC236}">
                <a16:creationId xmlns:a16="http://schemas.microsoft.com/office/drawing/2014/main" id="{1746E8AE-1B7E-7068-0CDF-D000316D77D7}"/>
              </a:ext>
            </a:extLst>
          </p:cNvPr>
          <p:cNvSpPr txBox="1">
            <a:spLocks/>
          </p:cNvSpPr>
          <p:nvPr/>
        </p:nvSpPr>
        <p:spPr>
          <a:xfrm>
            <a:off x="1451811" y="694039"/>
            <a:ext cx="9288378" cy="119572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hr-HR" sz="4000" dirty="0">
                <a:solidFill>
                  <a:schemeClr val="bg1"/>
                </a:solidFill>
              </a:rPr>
              <a:t>PREPORUKE – REVIZIJA PROJEKTA</a:t>
            </a:r>
            <a:endParaRPr lang="en-US" sz="4000" dirty="0">
              <a:solidFill>
                <a:schemeClr val="bg1"/>
              </a:solidFill>
            </a:endParaRPr>
          </a:p>
          <a:p>
            <a:pPr algn="ctr"/>
            <a:r>
              <a:rPr lang="hr-HR" sz="4000" b="1" dirty="0">
                <a:solidFill>
                  <a:schemeClr val="bg1"/>
                </a:solidFill>
              </a:rPr>
              <a:t>ODGOVORNOST I TRANSPARENTNOST</a:t>
            </a:r>
            <a:endParaRPr lang="en-US" sz="4000" b="1" dirty="0">
              <a:solidFill>
                <a:schemeClr val="bg1"/>
              </a:solidFill>
            </a:endParaRPr>
          </a:p>
          <a:p>
            <a:pPr algn="ctr"/>
            <a:endParaRPr lang="en-US" sz="4000" b="1" dirty="0">
              <a:solidFill>
                <a:schemeClr val="bg1"/>
              </a:solidFill>
            </a:endParaRPr>
          </a:p>
        </p:txBody>
      </p:sp>
      <p:sp>
        <p:nvSpPr>
          <p:cNvPr id="8" name="TekstniOkvir 7">
            <a:extLst>
              <a:ext uri="{FF2B5EF4-FFF2-40B4-BE49-F238E27FC236}">
                <a16:creationId xmlns:a16="http://schemas.microsoft.com/office/drawing/2014/main" id="{F63AED19-13DC-7FB7-6F29-274FC1B36DE3}"/>
              </a:ext>
            </a:extLst>
          </p:cNvPr>
          <p:cNvSpPr txBox="1"/>
          <p:nvPr/>
        </p:nvSpPr>
        <p:spPr>
          <a:xfrm>
            <a:off x="985521" y="1889761"/>
            <a:ext cx="11988800" cy="46166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500" b="1" i="0" dirty="0">
                <a:solidFill>
                  <a:schemeClr val="bg1"/>
                </a:solidFill>
                <a:effectLst/>
                <a:latin typeface="+mn-lt"/>
              </a:rPr>
              <a:t>OBRADA PRIGOVORA NA FINANCIJSKE KOREKCIJE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pl-PL" sz="2400" b="0" i="0" dirty="0">
                <a:solidFill>
                  <a:schemeClr val="bg1"/>
                </a:solidFill>
                <a:effectLst/>
                <a:latin typeface="+mn-lt"/>
              </a:rPr>
              <a:t>Rješavanje prigovora na korekcije u max roku od 90 dana</a:t>
            </a:r>
          </a:p>
          <a:p>
            <a:endParaRPr lang="pl-PL" sz="2500" b="1" dirty="0">
              <a:solidFill>
                <a:schemeClr val="bg1"/>
              </a:solidFill>
            </a:endParaRPr>
          </a:p>
          <a:p>
            <a:r>
              <a:rPr lang="pl-PL" sz="2500" b="1" i="0" dirty="0">
                <a:solidFill>
                  <a:schemeClr val="bg1"/>
                </a:solidFill>
                <a:effectLst/>
                <a:latin typeface="+mn-lt"/>
              </a:rPr>
              <a:t>SPRIJEČITI RETROAKTIVNU PRIMJENU PRAVILA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pl-PL" sz="2400" dirty="0">
                <a:solidFill>
                  <a:schemeClr val="bg1"/>
                </a:solidFill>
              </a:rPr>
              <a:t>Primjena pravila od datuma donošenja bez retroaktivnosti</a:t>
            </a:r>
          </a:p>
          <a:p>
            <a:endParaRPr lang="hr-HR" sz="2500" b="1" dirty="0">
              <a:solidFill>
                <a:schemeClr val="bg1"/>
              </a:solidFill>
            </a:endParaRPr>
          </a:p>
          <a:p>
            <a:r>
              <a:rPr lang="en-US" sz="2500" b="1" dirty="0">
                <a:solidFill>
                  <a:schemeClr val="bg1"/>
                </a:solidFill>
              </a:rPr>
              <a:t>RAZMJERNOST KOREKCIJE NEPRAVILNOSTI </a:t>
            </a:r>
            <a:endParaRPr lang="hr-HR" sz="2500" b="1" dirty="0">
              <a:solidFill>
                <a:schemeClr val="bg1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hr-HR" sz="2400" dirty="0">
                <a:solidFill>
                  <a:schemeClr val="bg1"/>
                </a:solidFill>
              </a:rPr>
              <a:t>Utemeljenje na stvarnoj šteti i naplata točnih iznosa po stavkama</a:t>
            </a:r>
          </a:p>
          <a:p>
            <a:endParaRPr lang="pl-PL" sz="2500" b="1" dirty="0">
              <a:solidFill>
                <a:schemeClr val="bg1"/>
              </a:solidFill>
              <a:latin typeface="+mn-lt"/>
            </a:endParaRPr>
          </a:p>
          <a:p>
            <a:r>
              <a:rPr lang="pl-PL" sz="2500" b="1" dirty="0">
                <a:solidFill>
                  <a:schemeClr val="bg1"/>
                </a:solidFill>
                <a:latin typeface="+mn-lt"/>
              </a:rPr>
              <a:t>BAZA ODLUKA I PRESUDA O FINANCIJSKIM KOREKCIJAMA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pl-PL" sz="2400" dirty="0">
                <a:solidFill>
                  <a:schemeClr val="bg1"/>
                </a:solidFill>
              </a:rPr>
              <a:t>Javna objava presuda i odluka o korekcijama</a:t>
            </a:r>
            <a:endParaRPr lang="hr-HR" sz="2400" dirty="0">
              <a:solidFill>
                <a:schemeClr val="bg1"/>
              </a:solidFill>
            </a:endParaRPr>
          </a:p>
          <a:p>
            <a:endParaRPr lang="en-US" sz="2500" b="1" i="0" dirty="0">
              <a:solidFill>
                <a:schemeClr val="bg1"/>
              </a:solidFill>
              <a:effectLst/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85505414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4537CBFF-4C85-EB89-781E-EF41D53991B9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701040" y="836295"/>
            <a:ext cx="13167360" cy="5767705"/>
          </a:xfrm>
        </p:spPr>
        <p:txBody>
          <a:bodyPr>
            <a:normAutofit fontScale="90000"/>
          </a:bodyPr>
          <a:lstStyle/>
          <a:p>
            <a:br>
              <a:rPr lang="en-US" sz="5000" b="1" dirty="0">
                <a:solidFill>
                  <a:schemeClr val="bg1"/>
                </a:solidFill>
              </a:rPr>
            </a:br>
            <a:br>
              <a:rPr lang="en-US" sz="5000" b="1" dirty="0">
                <a:solidFill>
                  <a:schemeClr val="bg1"/>
                </a:solidFill>
              </a:rPr>
            </a:br>
            <a:br>
              <a:rPr lang="en-US" sz="5000" b="1" dirty="0">
                <a:solidFill>
                  <a:schemeClr val="bg1"/>
                </a:solidFill>
              </a:rPr>
            </a:br>
            <a:br>
              <a:rPr lang="en-US" sz="5000" b="1" dirty="0">
                <a:solidFill>
                  <a:schemeClr val="bg1"/>
                </a:solidFill>
              </a:rPr>
            </a:br>
            <a:r>
              <a:rPr lang="en-US" sz="5000" b="1" dirty="0">
                <a:solidFill>
                  <a:schemeClr val="bg1"/>
                </a:solidFill>
              </a:rPr>
              <a:t>ODGOVORNOST – </a:t>
            </a:r>
            <a:br>
              <a:rPr lang="en-US" sz="5000" b="1" dirty="0">
                <a:solidFill>
                  <a:schemeClr val="bg1"/>
                </a:solidFill>
              </a:rPr>
            </a:br>
            <a:br>
              <a:rPr lang="en-US" sz="5000" b="1" dirty="0">
                <a:solidFill>
                  <a:schemeClr val="bg1"/>
                </a:solidFill>
              </a:rPr>
            </a:br>
            <a:r>
              <a:rPr lang="en-US" sz="5000" b="1" dirty="0">
                <a:solidFill>
                  <a:schemeClr val="bg1"/>
                </a:solidFill>
              </a:rPr>
              <a:t>TRANSPARENTNOST – </a:t>
            </a:r>
            <a:br>
              <a:rPr lang="en-US" sz="5000" b="1" dirty="0">
                <a:solidFill>
                  <a:schemeClr val="bg1"/>
                </a:solidFill>
              </a:rPr>
            </a:br>
            <a:br>
              <a:rPr lang="en-US" sz="5000" b="1" dirty="0">
                <a:solidFill>
                  <a:schemeClr val="bg1"/>
                </a:solidFill>
              </a:rPr>
            </a:br>
            <a:r>
              <a:rPr lang="en-US" sz="5000" b="1" dirty="0">
                <a:solidFill>
                  <a:schemeClr val="bg1"/>
                </a:solidFill>
              </a:rPr>
              <a:t>KOMUNIKACIJA</a:t>
            </a:r>
            <a:br>
              <a:rPr lang="en-US" sz="5000" b="1" dirty="0">
                <a:solidFill>
                  <a:schemeClr val="bg1"/>
                </a:solidFill>
              </a:rPr>
            </a:br>
            <a:br>
              <a:rPr lang="en-US" sz="5000" b="1" dirty="0">
                <a:solidFill>
                  <a:schemeClr val="bg1"/>
                </a:solidFill>
              </a:rPr>
            </a:br>
            <a:r>
              <a:rPr lang="en-US" sz="5000" b="1" dirty="0">
                <a:solidFill>
                  <a:schemeClr val="bg1"/>
                </a:solidFill>
              </a:rPr>
              <a:t>HVALA</a:t>
            </a:r>
            <a:br>
              <a:rPr lang="en-US" sz="5000" b="1" dirty="0">
                <a:solidFill>
                  <a:schemeClr val="bg1"/>
                </a:solidFill>
              </a:rPr>
            </a:br>
            <a:r>
              <a:rPr lang="en-US" sz="3100" b="1" dirty="0">
                <a:solidFill>
                  <a:schemeClr val="bg1"/>
                </a:solidFill>
              </a:rPr>
              <a:t>Kristian Korunić, </a:t>
            </a:r>
            <a:br>
              <a:rPr lang="en-US" sz="3100" b="1" dirty="0">
                <a:solidFill>
                  <a:schemeClr val="bg1"/>
                </a:solidFill>
              </a:rPr>
            </a:br>
            <a:r>
              <a:rPr lang="en-US" sz="3100" b="1" dirty="0" err="1">
                <a:solidFill>
                  <a:schemeClr val="bg1"/>
                </a:solidFill>
              </a:rPr>
              <a:t>dopredsjednik</a:t>
            </a:r>
            <a:r>
              <a:rPr lang="en-US" sz="3100" b="1" dirty="0">
                <a:solidFill>
                  <a:schemeClr val="bg1"/>
                </a:solidFill>
              </a:rPr>
              <a:t> HUP EUPRO</a:t>
            </a:r>
            <a:br>
              <a:rPr lang="en-US" sz="5000" b="1" dirty="0">
                <a:solidFill>
                  <a:schemeClr val="bg1"/>
                </a:solidFill>
              </a:rPr>
            </a:br>
            <a:br>
              <a:rPr lang="en-US" sz="5000" b="1" dirty="0">
                <a:solidFill>
                  <a:schemeClr val="bg1"/>
                </a:solidFill>
              </a:rPr>
            </a:br>
            <a:br>
              <a:rPr lang="en-US" sz="5000" b="1" dirty="0">
                <a:solidFill>
                  <a:schemeClr val="bg1"/>
                </a:solidFill>
              </a:rPr>
            </a:br>
            <a:endParaRPr lang="en-US" sz="5000" b="1" dirty="0">
              <a:solidFill>
                <a:schemeClr val="bg1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1A580A3-7A65-86CB-386E-EE9A781E0BBE}"/>
              </a:ext>
            </a:extLst>
          </p:cNvPr>
          <p:cNvSpPr txBox="1"/>
          <p:nvPr/>
        </p:nvSpPr>
        <p:spPr>
          <a:xfrm>
            <a:off x="6979920" y="6396335"/>
            <a:ext cx="688848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hr-HR" sz="1800" dirty="0">
                <a:solidFill>
                  <a:schemeClr val="bg1"/>
                </a:solidFill>
              </a:rPr>
              <a:t>HUP-EUPRO</a:t>
            </a:r>
            <a:endParaRPr lang="en-US" sz="1800" dirty="0">
              <a:solidFill>
                <a:schemeClr val="bg1"/>
              </a:solidFill>
            </a:endParaRPr>
          </a:p>
          <a:p>
            <a:pPr algn="ctr"/>
            <a:r>
              <a:rPr lang="en-US" sz="1800" b="1" dirty="0">
                <a:solidFill>
                  <a:schemeClr val="bg1"/>
                </a:solidFill>
              </a:rPr>
              <a:t>												</a:t>
            </a:r>
            <a:r>
              <a:rPr lang="hr-HR" sz="1800" dirty="0">
                <a:solidFill>
                  <a:schemeClr val="bg1"/>
                </a:solidFill>
              </a:rPr>
              <a:t>ZAGREB </a:t>
            </a:r>
          </a:p>
        </p:txBody>
      </p:sp>
    </p:spTree>
    <p:extLst>
      <p:ext uri="{BB962C8B-B14F-4D97-AF65-F5344CB8AC3E}">
        <p14:creationId xmlns:p14="http://schemas.microsoft.com/office/powerpoint/2010/main" val="366796193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slov 1">
            <a:extLst>
              <a:ext uri="{FF2B5EF4-FFF2-40B4-BE49-F238E27FC236}">
                <a16:creationId xmlns:a16="http://schemas.microsoft.com/office/drawing/2014/main" id="{BE261C8F-8701-83DC-65E5-8B123C9E7CCC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2192000" cy="361530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b="1" dirty="0">
                <a:solidFill>
                  <a:schemeClr val="bg1"/>
                </a:solidFill>
              </a:rPr>
              <a:t>IZA ZAVJESE</a:t>
            </a:r>
            <a:r>
              <a:rPr lang="hr-HR" b="1" dirty="0">
                <a:solidFill>
                  <a:schemeClr val="bg1"/>
                </a:solidFill>
              </a:rPr>
              <a:t>:</a:t>
            </a:r>
            <a:endParaRPr lang="en-US" b="1" dirty="0">
              <a:solidFill>
                <a:schemeClr val="bg1"/>
              </a:solidFill>
            </a:endParaRPr>
          </a:p>
          <a:p>
            <a:pPr algn="ctr"/>
            <a:endParaRPr lang="en-US" b="1" dirty="0">
              <a:solidFill>
                <a:schemeClr val="bg1"/>
              </a:solidFill>
            </a:endParaRPr>
          </a:p>
          <a:p>
            <a:pPr algn="ctr"/>
            <a:r>
              <a:rPr lang="en-US" sz="5000" b="1" dirty="0">
                <a:solidFill>
                  <a:schemeClr val="bg1"/>
                </a:solidFill>
              </a:rPr>
              <a:t>PRIPREMA ZELENIH PROJEK</a:t>
            </a:r>
            <a:r>
              <a:rPr lang="hr-HR" sz="5000" b="1" dirty="0">
                <a:solidFill>
                  <a:schemeClr val="bg1"/>
                </a:solidFill>
              </a:rPr>
              <a:t>A</a:t>
            </a:r>
            <a:r>
              <a:rPr lang="en-US" sz="5000" b="1" dirty="0">
                <a:solidFill>
                  <a:schemeClr val="bg1"/>
                </a:solidFill>
              </a:rPr>
              <a:t>TA, </a:t>
            </a:r>
          </a:p>
          <a:p>
            <a:r>
              <a:rPr lang="en-US" sz="5000" b="1" dirty="0">
                <a:solidFill>
                  <a:schemeClr val="bg1"/>
                </a:solidFill>
              </a:rPr>
              <a:t>				</a:t>
            </a:r>
            <a:r>
              <a:rPr lang="en-US" sz="5000" b="1" dirty="0" err="1">
                <a:solidFill>
                  <a:schemeClr val="bg1"/>
                </a:solidFill>
              </a:rPr>
              <a:t>primjeri</a:t>
            </a:r>
            <a:r>
              <a:rPr lang="en-US" sz="5000" b="1" dirty="0">
                <a:solidFill>
                  <a:schemeClr val="bg1"/>
                </a:solidFill>
              </a:rPr>
              <a:t> </a:t>
            </a:r>
            <a:r>
              <a:rPr lang="en-US" sz="5000" b="1" dirty="0" err="1">
                <a:solidFill>
                  <a:schemeClr val="bg1"/>
                </a:solidFill>
              </a:rPr>
              <a:t>iz</a:t>
            </a:r>
            <a:r>
              <a:rPr lang="en-US" sz="5000" b="1" dirty="0">
                <a:solidFill>
                  <a:schemeClr val="bg1"/>
                </a:solidFill>
              </a:rPr>
              <a:t> </a:t>
            </a:r>
            <a:r>
              <a:rPr lang="en-US" sz="5000" b="1" dirty="0" err="1">
                <a:solidFill>
                  <a:schemeClr val="bg1"/>
                </a:solidFill>
              </a:rPr>
              <a:t>prakse</a:t>
            </a:r>
            <a:endParaRPr lang="en-US" sz="5000" b="1" dirty="0">
              <a:solidFill>
                <a:schemeClr val="bg1"/>
              </a:solidFill>
            </a:endParaRPr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4C21EA1E-DBB2-2097-E05C-E575261902E9}"/>
              </a:ext>
            </a:extLst>
          </p:cNvPr>
          <p:cNvSpPr txBox="1">
            <a:spLocks/>
          </p:cNvSpPr>
          <p:nvPr/>
        </p:nvSpPr>
        <p:spPr>
          <a:xfrm>
            <a:off x="1066800" y="4200606"/>
            <a:ext cx="9966960" cy="89343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hr-HR" sz="4800" b="1" dirty="0">
                <a:solidFill>
                  <a:schemeClr val="bg1"/>
                </a:solidFill>
              </a:rPr>
              <a:t>Robert Stojković, </a:t>
            </a:r>
            <a:endParaRPr lang="en-US" sz="4800" b="1" dirty="0">
              <a:solidFill>
                <a:schemeClr val="bg1"/>
              </a:solidFill>
            </a:endParaRPr>
          </a:p>
          <a:p>
            <a:pPr algn="ctr"/>
            <a:r>
              <a:rPr lang="hr-HR" dirty="0">
                <a:solidFill>
                  <a:schemeClr val="bg1"/>
                </a:solidFill>
              </a:rPr>
              <a:t>energetski </a:t>
            </a:r>
            <a:r>
              <a:rPr lang="hr-HR" dirty="0" err="1">
                <a:solidFill>
                  <a:schemeClr val="bg1"/>
                </a:solidFill>
              </a:rPr>
              <a:t>certifikator</a:t>
            </a:r>
            <a:r>
              <a:rPr lang="hr-HR" dirty="0">
                <a:solidFill>
                  <a:schemeClr val="bg1"/>
                </a:solidFill>
              </a:rPr>
              <a:t>, SPECULUM d.o.o.</a:t>
            </a:r>
          </a:p>
        </p:txBody>
      </p:sp>
    </p:spTree>
    <p:extLst>
      <p:ext uri="{BB962C8B-B14F-4D97-AF65-F5344CB8AC3E}">
        <p14:creationId xmlns:p14="http://schemas.microsoft.com/office/powerpoint/2010/main" val="146286749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slov 1">
            <a:extLst>
              <a:ext uri="{FF2B5EF4-FFF2-40B4-BE49-F238E27FC236}">
                <a16:creationId xmlns:a16="http://schemas.microsoft.com/office/drawing/2014/main" id="{1746E8AE-1B7E-7068-0CDF-D000316D77D7}"/>
              </a:ext>
            </a:extLst>
          </p:cNvPr>
          <p:cNvSpPr txBox="1">
            <a:spLocks/>
          </p:cNvSpPr>
          <p:nvPr/>
        </p:nvSpPr>
        <p:spPr>
          <a:xfrm>
            <a:off x="0" y="702380"/>
            <a:ext cx="12192000" cy="79725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hr-HR" sz="4000" b="1" dirty="0">
                <a:solidFill>
                  <a:schemeClr val="bg1"/>
                </a:solidFill>
              </a:rPr>
              <a:t>PRIPREMA ZELENIH PROJEKATA - IZAZOVI</a:t>
            </a:r>
            <a:endParaRPr lang="en-US" sz="4000" b="1" dirty="0">
              <a:solidFill>
                <a:schemeClr val="bg1"/>
              </a:solidFill>
            </a:endParaRPr>
          </a:p>
        </p:txBody>
      </p:sp>
      <p:pic>
        <p:nvPicPr>
          <p:cNvPr id="2" name="Content Placeholder 14">
            <a:extLst>
              <a:ext uri="{FF2B5EF4-FFF2-40B4-BE49-F238E27FC236}">
                <a16:creationId xmlns:a16="http://schemas.microsoft.com/office/drawing/2014/main" id="{8DBFE4F3-680D-B190-D55A-042BD91ED75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7351274" y="2484410"/>
            <a:ext cx="4752177" cy="3671210"/>
          </a:xfrm>
          <a:prstGeom prst="rect">
            <a:avLst/>
          </a:prstGeom>
        </p:spPr>
      </p:pic>
      <p:sp>
        <p:nvSpPr>
          <p:cNvPr id="3" name="Content Placeholder 6">
            <a:extLst>
              <a:ext uri="{FF2B5EF4-FFF2-40B4-BE49-F238E27FC236}">
                <a16:creationId xmlns:a16="http://schemas.microsoft.com/office/drawing/2014/main" id="{E40EF820-727B-59DE-31D7-8F7C1E1A6862}"/>
              </a:ext>
            </a:extLst>
          </p:cNvPr>
          <p:cNvSpPr txBox="1">
            <a:spLocks/>
          </p:cNvSpPr>
          <p:nvPr/>
        </p:nvSpPr>
        <p:spPr>
          <a:xfrm>
            <a:off x="88548" y="1534781"/>
            <a:ext cx="9416752" cy="4455801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r-HR" dirty="0">
                <a:solidFill>
                  <a:schemeClr val="bg1"/>
                </a:solidFill>
              </a:rPr>
              <a:t>Priprema zelenih projekata sa sobom nosi brojne izazove:</a:t>
            </a:r>
          </a:p>
          <a:p>
            <a:pPr lvl="1"/>
            <a:r>
              <a:rPr lang="hr-HR" dirty="0">
                <a:solidFill>
                  <a:schemeClr val="bg1"/>
                </a:solidFill>
              </a:rPr>
              <a:t>Izradu projektne dokumentacije (idejni projekt, glavni projekt, izvedbeni projekt, …)</a:t>
            </a:r>
          </a:p>
          <a:p>
            <a:pPr lvl="1"/>
            <a:r>
              <a:rPr lang="hr-HR" dirty="0">
                <a:solidFill>
                  <a:schemeClr val="bg1"/>
                </a:solidFill>
              </a:rPr>
              <a:t>Ishođenje svih potrebnih suglasnosti, mišljenja, dozvola, …</a:t>
            </a:r>
          </a:p>
          <a:p>
            <a:pPr lvl="1"/>
            <a:r>
              <a:rPr lang="hr-HR" dirty="0">
                <a:solidFill>
                  <a:schemeClr val="bg1"/>
                </a:solidFill>
              </a:rPr>
              <a:t>Po potrebi, ishođenje građevinske dozvole</a:t>
            </a:r>
          </a:p>
          <a:p>
            <a:endParaRPr lang="hr-HR" dirty="0">
              <a:solidFill>
                <a:schemeClr val="bg1"/>
              </a:solidFill>
            </a:endParaRPr>
          </a:p>
          <a:p>
            <a:r>
              <a:rPr lang="hr-HR" dirty="0">
                <a:solidFill>
                  <a:schemeClr val="bg1"/>
                </a:solidFill>
              </a:rPr>
              <a:t>Svaka od ovih točaka iziskuje određeno vrijeme</a:t>
            </a:r>
          </a:p>
          <a:p>
            <a:pPr marL="457200" lvl="1" indent="0">
              <a:buFont typeface="Arial" panose="020B0604020202020204" pitchFamily="34" charset="0"/>
              <a:buNone/>
            </a:pPr>
            <a:endParaRPr lang="hr-HR" dirty="0">
              <a:solidFill>
                <a:schemeClr val="bg1"/>
              </a:solidFill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432D657C-C68F-FFE8-2BEC-4608F3CC118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605" y="4741526"/>
            <a:ext cx="7252753" cy="15869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504969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slov 1">
            <a:extLst>
              <a:ext uri="{FF2B5EF4-FFF2-40B4-BE49-F238E27FC236}">
                <a16:creationId xmlns:a16="http://schemas.microsoft.com/office/drawing/2014/main" id="{1746E8AE-1B7E-7068-0CDF-D000316D77D7}"/>
              </a:ext>
            </a:extLst>
          </p:cNvPr>
          <p:cNvSpPr txBox="1">
            <a:spLocks/>
          </p:cNvSpPr>
          <p:nvPr/>
        </p:nvSpPr>
        <p:spPr>
          <a:xfrm>
            <a:off x="0" y="702380"/>
            <a:ext cx="12192000" cy="79725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hr-HR" sz="4000" b="1" dirty="0">
                <a:solidFill>
                  <a:schemeClr val="bg1"/>
                </a:solidFill>
              </a:rPr>
              <a:t>PRIPREMA ZELENIH PROJEKATA - IZAZOVI</a:t>
            </a:r>
            <a:endParaRPr lang="en-US" sz="4000" b="1" dirty="0">
              <a:solidFill>
                <a:schemeClr val="bg1"/>
              </a:solidFill>
            </a:endParaRP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1C5EF28A-5BDB-625F-9D9C-ABEA31779BAC}"/>
              </a:ext>
            </a:extLst>
          </p:cNvPr>
          <p:cNvGraphicFramePr>
            <a:graphicFrameLocks/>
          </p:cNvGraphicFramePr>
          <p:nvPr/>
        </p:nvGraphicFramePr>
        <p:xfrm>
          <a:off x="1" y="1573612"/>
          <a:ext cx="12191999" cy="528438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38832">
                  <a:extLst>
                    <a:ext uri="{9D8B030D-6E8A-4147-A177-3AD203B41FA5}">
                      <a16:colId xmlns:a16="http://schemas.microsoft.com/office/drawing/2014/main" val="3525247873"/>
                    </a:ext>
                  </a:extLst>
                </a:gridCol>
                <a:gridCol w="7653167">
                  <a:extLst>
                    <a:ext uri="{9D8B030D-6E8A-4147-A177-3AD203B41FA5}">
                      <a16:colId xmlns:a16="http://schemas.microsoft.com/office/drawing/2014/main" val="180160117"/>
                    </a:ext>
                  </a:extLst>
                </a:gridCol>
              </a:tblGrid>
              <a:tr h="526506">
                <a:tc>
                  <a:txBody>
                    <a:bodyPr/>
                    <a:lstStyle/>
                    <a:p>
                      <a:pPr algn="ctr"/>
                      <a:r>
                        <a:rPr lang="hr-HR" sz="2800" dirty="0"/>
                        <a:t>UVJETI IZ POZIVA</a:t>
                      </a:r>
                    </a:p>
                  </a:txBody>
                  <a:tcPr>
                    <a:solidFill>
                      <a:srgbClr val="0072B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2800" dirty="0"/>
                        <a:t>OPIS PROBLEMA</a:t>
                      </a:r>
                    </a:p>
                  </a:txBody>
                  <a:tcPr>
                    <a:solidFill>
                      <a:srgbClr val="0072B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68771042"/>
                  </a:ext>
                </a:extLst>
              </a:tr>
              <a:tr h="1960545">
                <a:tc>
                  <a:txBody>
                    <a:bodyPr/>
                    <a:lstStyle/>
                    <a:p>
                      <a:r>
                        <a:rPr lang="hr-HR" sz="2400" dirty="0">
                          <a:solidFill>
                            <a:srgbClr val="0072BC"/>
                          </a:solidFill>
                        </a:rPr>
                        <a:t>Troškovnik kao obavezan sastavni dio Glavnog projekta</a:t>
                      </a:r>
                    </a:p>
                  </a:txBody>
                  <a:tcPr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r-HR" sz="2400" dirty="0">
                          <a:solidFill>
                            <a:srgbClr val="0072BC"/>
                          </a:solidFill>
                        </a:rPr>
                        <a:t>Nije u skladu s odredbama „</a:t>
                      </a:r>
                      <a:r>
                        <a:rPr lang="hr-HR" sz="2400" kern="1200" dirty="0">
                          <a:solidFill>
                            <a:srgbClr val="0072BC"/>
                          </a:solidFill>
                          <a:latin typeface="+mn-lt"/>
                          <a:ea typeface="+mn-ea"/>
                          <a:cs typeface="+mn-cs"/>
                        </a:rPr>
                        <a:t>PRAVILNIKA O OBVEZNOM SADRŽAJU I OPREMANJU PROJEKATA GRAĐEVINA” (NN 64/14, NN 41/15, NN 105/15, NN 61/16, NN 20/17)</a:t>
                      </a:r>
                    </a:p>
                    <a:p>
                      <a:endParaRPr lang="hr-HR" sz="2400" dirty="0">
                        <a:solidFill>
                          <a:srgbClr val="0072BC"/>
                        </a:solidFill>
                      </a:endParaRPr>
                    </a:p>
                  </a:txBody>
                  <a:tcPr>
                    <a:solidFill>
                      <a:srgbClr val="E9EB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14688122"/>
                  </a:ext>
                </a:extLst>
              </a:tr>
              <a:tr h="2797337">
                <a:tc>
                  <a:txBody>
                    <a:bodyPr/>
                    <a:lstStyle/>
                    <a:p>
                      <a:r>
                        <a:rPr lang="hr-HR" sz="2400" dirty="0">
                          <a:solidFill>
                            <a:srgbClr val="0072BC"/>
                          </a:solidFill>
                        </a:rPr>
                        <a:t>Proračun ušteda kao sastavni dio Glavnog projekta</a:t>
                      </a:r>
                    </a:p>
                  </a:txBody>
                  <a:tcPr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hr-HR" sz="2400" dirty="0">
                          <a:solidFill>
                            <a:srgbClr val="0072BC"/>
                          </a:solidFill>
                        </a:rPr>
                        <a:t>Nije u skladu s odredbama „</a:t>
                      </a:r>
                      <a:r>
                        <a:rPr lang="hr-HR" sz="2400" kern="1200" dirty="0">
                          <a:solidFill>
                            <a:srgbClr val="0072BC"/>
                          </a:solidFill>
                          <a:latin typeface="+mn-lt"/>
                          <a:ea typeface="+mn-ea"/>
                          <a:cs typeface="+mn-cs"/>
                        </a:rPr>
                        <a:t>PRAVILNIKA O OBVEZNOM SADRŽAJU I OPREMANJU PROJEKATA GRAĐEVINA” (NN 64/14, NN 41/15, NN 105/15, NN 61/16, NN 20/17)</a:t>
                      </a:r>
                    </a:p>
                    <a:p>
                      <a:endParaRPr lang="hr-HR" sz="2400" dirty="0">
                        <a:solidFill>
                          <a:srgbClr val="0072BC"/>
                        </a:solidFill>
                      </a:endParaRPr>
                    </a:p>
                    <a:p>
                      <a:r>
                        <a:rPr lang="hr-HR" sz="2400" dirty="0">
                          <a:solidFill>
                            <a:srgbClr val="0072BC"/>
                          </a:solidFill>
                        </a:rPr>
                        <a:t>Nije u skladu s odredbama „</a:t>
                      </a:r>
                      <a:r>
                        <a:rPr lang="hr-HR" sz="2400" kern="1200" dirty="0">
                          <a:solidFill>
                            <a:srgbClr val="0072BC"/>
                          </a:solidFill>
                          <a:latin typeface="+mn-lt"/>
                          <a:ea typeface="+mn-ea"/>
                          <a:cs typeface="+mn-cs"/>
                        </a:rPr>
                        <a:t>PRAVILNIKA O SUSTAVU ZA PRAĆENJE, MJERENJE I VERIFIKACIJU UŠTEDA ENERGIJE” (NN 98/21 i NN 30/22)</a:t>
                      </a:r>
                    </a:p>
                  </a:txBody>
                  <a:tcPr>
                    <a:solidFill>
                      <a:srgbClr val="E9EB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3173404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9194374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slov 1">
            <a:extLst>
              <a:ext uri="{FF2B5EF4-FFF2-40B4-BE49-F238E27FC236}">
                <a16:creationId xmlns:a16="http://schemas.microsoft.com/office/drawing/2014/main" id="{1746E8AE-1B7E-7068-0CDF-D000316D77D7}"/>
              </a:ext>
            </a:extLst>
          </p:cNvPr>
          <p:cNvSpPr txBox="1">
            <a:spLocks/>
          </p:cNvSpPr>
          <p:nvPr/>
        </p:nvSpPr>
        <p:spPr>
          <a:xfrm>
            <a:off x="0" y="702380"/>
            <a:ext cx="12192000" cy="79725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hr-HR" sz="4000" b="1" dirty="0">
                <a:solidFill>
                  <a:schemeClr val="bg1"/>
                </a:solidFill>
              </a:rPr>
              <a:t>PRIPREMA ZELENIH PROJEKATA - IZAZOVI</a:t>
            </a:r>
            <a:endParaRPr lang="en-US" sz="4000" b="1" dirty="0">
              <a:solidFill>
                <a:schemeClr val="bg1"/>
              </a:solidFill>
            </a:endParaRP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1C5EF28A-5BDB-625F-9D9C-ABEA31779BAC}"/>
              </a:ext>
            </a:extLst>
          </p:cNvPr>
          <p:cNvGraphicFramePr>
            <a:graphicFrameLocks/>
          </p:cNvGraphicFramePr>
          <p:nvPr/>
        </p:nvGraphicFramePr>
        <p:xfrm>
          <a:off x="1" y="1573613"/>
          <a:ext cx="12191999" cy="528341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38832">
                  <a:extLst>
                    <a:ext uri="{9D8B030D-6E8A-4147-A177-3AD203B41FA5}">
                      <a16:colId xmlns:a16="http://schemas.microsoft.com/office/drawing/2014/main" val="3525247873"/>
                    </a:ext>
                  </a:extLst>
                </a:gridCol>
                <a:gridCol w="7653167">
                  <a:extLst>
                    <a:ext uri="{9D8B030D-6E8A-4147-A177-3AD203B41FA5}">
                      <a16:colId xmlns:a16="http://schemas.microsoft.com/office/drawing/2014/main" val="180160117"/>
                    </a:ext>
                  </a:extLst>
                </a:gridCol>
              </a:tblGrid>
              <a:tr h="546482">
                <a:tc>
                  <a:txBody>
                    <a:bodyPr/>
                    <a:lstStyle/>
                    <a:p>
                      <a:pPr algn="ctr"/>
                      <a:r>
                        <a:rPr lang="hr-HR" sz="2800" dirty="0"/>
                        <a:t>UVJETI IZ POZIVA</a:t>
                      </a:r>
                    </a:p>
                  </a:txBody>
                  <a:tcPr>
                    <a:solidFill>
                      <a:srgbClr val="0072B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2800" dirty="0"/>
                        <a:t>OPIS PROBLEMA</a:t>
                      </a:r>
                    </a:p>
                  </a:txBody>
                  <a:tcPr>
                    <a:solidFill>
                      <a:srgbClr val="0072B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68771042"/>
                  </a:ext>
                </a:extLst>
              </a:tr>
              <a:tr h="3182457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hr-HR" sz="2400" kern="1200" dirty="0">
                          <a:solidFill>
                            <a:srgbClr val="0072BC"/>
                          </a:solidFill>
                          <a:latin typeface="+mn-lt"/>
                          <a:ea typeface="+mn-ea"/>
                          <a:cs typeface="+mn-cs"/>
                        </a:rPr>
                        <a:t>Obvezna ovjera Proračuna ušteda od strane Glavnog projektanta</a:t>
                      </a:r>
                    </a:p>
                  </a:txBody>
                  <a:tcPr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hr-HR" sz="2400" kern="1200" dirty="0">
                          <a:solidFill>
                            <a:srgbClr val="0072BC"/>
                          </a:solidFill>
                          <a:latin typeface="+mn-lt"/>
                          <a:ea typeface="+mn-ea"/>
                          <a:cs typeface="+mn-cs"/>
                        </a:rPr>
                        <a:t>Nije u skladu s odredbama „PRAVILNIKA O SUSTAVU ZA PRAĆENJE, MJERENJE I VERIFIKACIJU UŠTEDA ENERGIJE” (NN 98/21 i NN 30/22) – prema članku 14., st. (1) i osobe ovlaštene za provođenje energetskog pregleda i energetskog certificiranja zgrada ili velikog poduzeća su ovlaštene za izradu ELABORATA O UŠTEDAMA ENERGIJE, pa zahtjev za ovjerom od strane Glavnog projektanta predstavlja i kršenje odredbi Zakona o zaštiti tržišnog natjecanja</a:t>
                      </a:r>
                    </a:p>
                  </a:txBody>
                  <a:tcPr>
                    <a:solidFill>
                      <a:srgbClr val="E9EB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14688122"/>
                  </a:ext>
                </a:extLst>
              </a:tr>
              <a:tr h="1392888">
                <a:tc>
                  <a:txBody>
                    <a:bodyPr/>
                    <a:lstStyle/>
                    <a:p>
                      <a:r>
                        <a:rPr lang="hr-HR" sz="2400" dirty="0">
                          <a:solidFill>
                            <a:srgbClr val="0072BC"/>
                          </a:solidFill>
                        </a:rPr>
                        <a:t>Neprihvatljivost korištenja biomase za pripremu toplinske energije u proizvodnim procesima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sz="2400" kern="1200" dirty="0">
                          <a:solidFill>
                            <a:srgbClr val="0072BC"/>
                          </a:solidFill>
                          <a:latin typeface="+mn-lt"/>
                          <a:ea typeface="+mn-ea"/>
                          <a:cs typeface="+mn-cs"/>
                        </a:rPr>
                        <a:t>GBER biomasu svrstava u kategoriju „obnovljivih </a:t>
                      </a:r>
                      <a:r>
                        <a:rPr lang="hr-HR" sz="2400" kern="1200" dirty="0" err="1">
                          <a:solidFill>
                            <a:srgbClr val="0072BC"/>
                          </a:solidFill>
                          <a:latin typeface="+mn-lt"/>
                          <a:ea typeface="+mn-ea"/>
                          <a:cs typeface="+mn-cs"/>
                        </a:rPr>
                        <a:t>nefosilnih</a:t>
                      </a:r>
                      <a:r>
                        <a:rPr lang="hr-HR" sz="2400" kern="1200" dirty="0">
                          <a:solidFill>
                            <a:srgbClr val="0072BC"/>
                          </a:solidFill>
                          <a:latin typeface="+mn-lt"/>
                          <a:ea typeface="+mn-ea"/>
                          <a:cs typeface="+mn-cs"/>
                        </a:rPr>
                        <a:t> izvora energije”, država smo bogata biomasom, korištenje biomase ne doprinosi povećanju CO2 u okolišu - nije jasno objašnjeno zašto biomasa nije prihvatljiv izvor energije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3173404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532207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slov 1">
            <a:extLst>
              <a:ext uri="{FF2B5EF4-FFF2-40B4-BE49-F238E27FC236}">
                <a16:creationId xmlns:a16="http://schemas.microsoft.com/office/drawing/2014/main" id="{DB2A6492-B0A6-64EC-054D-39CD6A9579D3}"/>
              </a:ext>
            </a:extLst>
          </p:cNvPr>
          <p:cNvSpPr txBox="1">
            <a:spLocks/>
          </p:cNvSpPr>
          <p:nvPr/>
        </p:nvSpPr>
        <p:spPr>
          <a:xfrm>
            <a:off x="558800" y="1816986"/>
            <a:ext cx="10535920" cy="23876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hr-HR" sz="5800" b="1" dirty="0">
                <a:solidFill>
                  <a:schemeClr val="bg1"/>
                </a:solidFill>
              </a:rPr>
              <a:t>I</a:t>
            </a:r>
            <a:r>
              <a:rPr lang="en-US" sz="5800" b="1" dirty="0">
                <a:solidFill>
                  <a:schemeClr val="bg1"/>
                </a:solidFill>
              </a:rPr>
              <a:t>RENA</a:t>
            </a:r>
            <a:r>
              <a:rPr lang="hr-HR" sz="5800" b="1" dirty="0">
                <a:solidFill>
                  <a:schemeClr val="bg1"/>
                </a:solidFill>
              </a:rPr>
              <a:t> W</a:t>
            </a:r>
            <a:r>
              <a:rPr lang="en-US" sz="5800" b="1" dirty="0">
                <a:solidFill>
                  <a:schemeClr val="bg1"/>
                </a:solidFill>
              </a:rPr>
              <a:t>EBER</a:t>
            </a:r>
          </a:p>
          <a:p>
            <a:pPr algn="ctr"/>
            <a:endParaRPr lang="en-US" sz="5800" dirty="0">
              <a:solidFill>
                <a:schemeClr val="bg1"/>
              </a:solidFill>
            </a:endParaRPr>
          </a:p>
          <a:p>
            <a:pPr algn="ctr"/>
            <a:r>
              <a:rPr lang="hr-HR" dirty="0">
                <a:solidFill>
                  <a:schemeClr val="bg1"/>
                </a:solidFill>
              </a:rPr>
              <a:t>glavna direktorica Hrvatske udruge poslodavaca</a:t>
            </a:r>
            <a:endParaRPr lang="en-US" sz="5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890266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slov 1">
            <a:extLst>
              <a:ext uri="{FF2B5EF4-FFF2-40B4-BE49-F238E27FC236}">
                <a16:creationId xmlns:a16="http://schemas.microsoft.com/office/drawing/2014/main" id="{1746E8AE-1B7E-7068-0CDF-D000316D77D7}"/>
              </a:ext>
            </a:extLst>
          </p:cNvPr>
          <p:cNvSpPr txBox="1">
            <a:spLocks/>
          </p:cNvSpPr>
          <p:nvPr/>
        </p:nvSpPr>
        <p:spPr>
          <a:xfrm>
            <a:off x="0" y="702380"/>
            <a:ext cx="12192000" cy="79725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hr-HR" sz="4000" b="1" dirty="0">
                <a:solidFill>
                  <a:schemeClr val="bg1"/>
                </a:solidFill>
              </a:rPr>
              <a:t>PRIPREMA ZELENIH PROJEKATA - IZAZOVI</a:t>
            </a:r>
            <a:endParaRPr lang="en-US" sz="4000" b="1" dirty="0">
              <a:solidFill>
                <a:schemeClr val="bg1"/>
              </a:solidFill>
            </a:endParaRP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1C5EF28A-5BDB-625F-9D9C-ABEA31779BAC}"/>
              </a:ext>
            </a:extLst>
          </p:cNvPr>
          <p:cNvGraphicFramePr>
            <a:graphicFrameLocks/>
          </p:cNvGraphicFramePr>
          <p:nvPr/>
        </p:nvGraphicFramePr>
        <p:xfrm>
          <a:off x="1" y="1573613"/>
          <a:ext cx="12191999" cy="528438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38832">
                  <a:extLst>
                    <a:ext uri="{9D8B030D-6E8A-4147-A177-3AD203B41FA5}">
                      <a16:colId xmlns:a16="http://schemas.microsoft.com/office/drawing/2014/main" val="3525247873"/>
                    </a:ext>
                  </a:extLst>
                </a:gridCol>
                <a:gridCol w="7653167">
                  <a:extLst>
                    <a:ext uri="{9D8B030D-6E8A-4147-A177-3AD203B41FA5}">
                      <a16:colId xmlns:a16="http://schemas.microsoft.com/office/drawing/2014/main" val="180160117"/>
                    </a:ext>
                  </a:extLst>
                </a:gridCol>
              </a:tblGrid>
              <a:tr h="563827">
                <a:tc>
                  <a:txBody>
                    <a:bodyPr/>
                    <a:lstStyle/>
                    <a:p>
                      <a:pPr algn="ctr"/>
                      <a:r>
                        <a:rPr lang="hr-HR" sz="2800" dirty="0"/>
                        <a:t>UVJETI IZ POZIVA</a:t>
                      </a:r>
                    </a:p>
                  </a:txBody>
                  <a:tcPr>
                    <a:solidFill>
                      <a:srgbClr val="0072B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2800" dirty="0"/>
                        <a:t>OPIS PROBLEMA</a:t>
                      </a:r>
                    </a:p>
                  </a:txBody>
                  <a:tcPr>
                    <a:solidFill>
                      <a:srgbClr val="0072B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68771042"/>
                  </a:ext>
                </a:extLst>
              </a:tr>
              <a:tr h="3283464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hr-HR" sz="2400" kern="1200" dirty="0">
                          <a:solidFill>
                            <a:srgbClr val="0072BC"/>
                          </a:solidFill>
                          <a:latin typeface="+mn-lt"/>
                          <a:ea typeface="+mn-ea"/>
                          <a:cs typeface="+mn-cs"/>
                        </a:rPr>
                        <a:t>Ovo nije bio uvjet nego kriterij za ostvarivanje dodatnih bodova:</a:t>
                      </a:r>
                    </a:p>
                    <a:p>
                      <a:pPr marL="0" algn="l" defTabSz="914400" rtl="0" eaLnBrk="1" latinLnBrk="0" hangingPunct="1"/>
                      <a:endParaRPr lang="hr-HR" sz="2400" kern="1200" dirty="0">
                        <a:solidFill>
                          <a:srgbClr val="0072BC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algn="l" defTabSz="914400" rtl="0" eaLnBrk="1" latinLnBrk="0" hangingPunct="1"/>
                      <a:r>
                        <a:rPr lang="hr-HR" sz="2400" kern="1200" dirty="0">
                          <a:solidFill>
                            <a:srgbClr val="0072BC"/>
                          </a:solidFill>
                          <a:latin typeface="+mn-lt"/>
                          <a:ea typeface="+mn-ea"/>
                          <a:cs typeface="+mn-cs"/>
                        </a:rPr>
                        <a:t>Korištenje </a:t>
                      </a:r>
                      <a:r>
                        <a:rPr lang="hr-HR" sz="2400" kern="1200" dirty="0" err="1">
                          <a:solidFill>
                            <a:srgbClr val="0072BC"/>
                          </a:solidFill>
                          <a:latin typeface="+mn-lt"/>
                          <a:ea typeface="+mn-ea"/>
                          <a:cs typeface="+mn-cs"/>
                        </a:rPr>
                        <a:t>reciklata</a:t>
                      </a:r>
                      <a:r>
                        <a:rPr lang="hr-HR" sz="2400" kern="1200" dirty="0">
                          <a:solidFill>
                            <a:srgbClr val="0072BC"/>
                          </a:solidFill>
                          <a:latin typeface="+mn-lt"/>
                          <a:ea typeface="+mn-ea"/>
                          <a:cs typeface="+mn-cs"/>
                        </a:rPr>
                        <a:t> i </a:t>
                      </a:r>
                      <a:r>
                        <a:rPr lang="hr-HR" sz="2400" kern="1200" dirty="0" err="1">
                          <a:solidFill>
                            <a:srgbClr val="0072BC"/>
                          </a:solidFill>
                          <a:latin typeface="+mn-lt"/>
                          <a:ea typeface="+mn-ea"/>
                          <a:cs typeface="+mn-cs"/>
                        </a:rPr>
                        <a:t>oporabljivih</a:t>
                      </a:r>
                      <a:r>
                        <a:rPr lang="hr-HR" sz="2400" kern="1200" dirty="0">
                          <a:solidFill>
                            <a:srgbClr val="0072BC"/>
                          </a:solidFill>
                          <a:latin typeface="+mn-lt"/>
                          <a:ea typeface="+mn-ea"/>
                          <a:cs typeface="+mn-cs"/>
                        </a:rPr>
                        <a:t> materijala u ukupnom volumenu materijala u proizvodnji od najmanje 20 %. </a:t>
                      </a:r>
                    </a:p>
                  </a:txBody>
                  <a:tcPr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hr-HR" sz="2400" kern="1200" dirty="0">
                          <a:solidFill>
                            <a:srgbClr val="0072BC"/>
                          </a:solidFill>
                          <a:latin typeface="+mn-lt"/>
                          <a:ea typeface="+mn-ea"/>
                          <a:cs typeface="+mn-cs"/>
                        </a:rPr>
                        <a:t>Kriterij nije jednako primjenjiv na sve industrijske grane:</a:t>
                      </a:r>
                    </a:p>
                    <a:p>
                      <a:pPr marL="342900" indent="-342900" algn="l" defTabSz="914400" rtl="0" eaLnBrk="1" latinLnBrk="0" hangingPunct="1">
                        <a:buFontTx/>
                        <a:buChar char="-"/>
                      </a:pPr>
                      <a:r>
                        <a:rPr lang="hr-HR" sz="2400" kern="1200" dirty="0">
                          <a:solidFill>
                            <a:srgbClr val="0072BC"/>
                          </a:solidFill>
                          <a:latin typeface="+mn-lt"/>
                          <a:ea typeface="+mn-ea"/>
                          <a:cs typeface="+mn-cs"/>
                        </a:rPr>
                        <a:t>Jedni prijavitelji mogu ostvariti dodatne bodove (prijavitelji iz industrijskih grana kao što su metalo-prerađivačke, drvne, kemijske, staklarske i sl.)</a:t>
                      </a:r>
                    </a:p>
                    <a:p>
                      <a:pPr marL="342900" indent="-342900" algn="l" defTabSz="914400" rtl="0" eaLnBrk="1" latinLnBrk="0" hangingPunct="1">
                        <a:buFontTx/>
                        <a:buChar char="-"/>
                      </a:pPr>
                      <a:r>
                        <a:rPr lang="hr-HR" sz="2400" kern="1200" dirty="0">
                          <a:solidFill>
                            <a:srgbClr val="0072BC"/>
                          </a:solidFill>
                          <a:latin typeface="+mn-lt"/>
                          <a:ea typeface="+mn-ea"/>
                          <a:cs typeface="+mn-cs"/>
                        </a:rPr>
                        <a:t>Drugi prijavitelji ne mogu ostvariti dodatne bodove (prijavitelji iz industrijskih grana kao što je prehrambena industrija)</a:t>
                      </a:r>
                    </a:p>
                  </a:txBody>
                  <a:tcPr>
                    <a:solidFill>
                      <a:srgbClr val="E9EB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14688122"/>
                  </a:ext>
                </a:extLst>
              </a:tr>
              <a:tr h="1437096">
                <a:tc>
                  <a:txBody>
                    <a:bodyPr/>
                    <a:lstStyle/>
                    <a:p>
                      <a:endParaRPr lang="hr-HR" sz="2400" dirty="0">
                        <a:solidFill>
                          <a:srgbClr val="0072BC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r-HR" sz="2400" kern="1200" dirty="0">
                        <a:solidFill>
                          <a:srgbClr val="0072BC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3173404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749278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slov 1">
            <a:extLst>
              <a:ext uri="{FF2B5EF4-FFF2-40B4-BE49-F238E27FC236}">
                <a16:creationId xmlns:a16="http://schemas.microsoft.com/office/drawing/2014/main" id="{1746E8AE-1B7E-7068-0CDF-D000316D77D7}"/>
              </a:ext>
            </a:extLst>
          </p:cNvPr>
          <p:cNvSpPr txBox="1">
            <a:spLocks/>
          </p:cNvSpPr>
          <p:nvPr/>
        </p:nvSpPr>
        <p:spPr>
          <a:xfrm>
            <a:off x="0" y="702380"/>
            <a:ext cx="12192000" cy="79725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hr-HR" sz="4000" b="1" dirty="0">
                <a:solidFill>
                  <a:schemeClr val="bg1"/>
                </a:solidFill>
              </a:rPr>
              <a:t>HUP EUPRO PREPORUKE U PRIPREMI NOVIH POZIVA</a:t>
            </a:r>
            <a:endParaRPr lang="en-US" sz="4000" b="1" dirty="0">
              <a:solidFill>
                <a:schemeClr val="bg1"/>
              </a:solidFill>
            </a:endParaRPr>
          </a:p>
        </p:txBody>
      </p:sp>
      <p:sp>
        <p:nvSpPr>
          <p:cNvPr id="2" name="Flowchart: Process 1">
            <a:extLst>
              <a:ext uri="{FF2B5EF4-FFF2-40B4-BE49-F238E27FC236}">
                <a16:creationId xmlns:a16="http://schemas.microsoft.com/office/drawing/2014/main" id="{B091894B-93DC-7A40-56F4-CDA595FC53D0}"/>
              </a:ext>
            </a:extLst>
          </p:cNvPr>
          <p:cNvSpPr/>
          <p:nvPr/>
        </p:nvSpPr>
        <p:spPr>
          <a:xfrm>
            <a:off x="2146300" y="1631660"/>
            <a:ext cx="7899400" cy="797251"/>
          </a:xfrm>
          <a:prstGeom prst="flowChartProcess">
            <a:avLst/>
          </a:prstGeom>
          <a:solidFill>
            <a:srgbClr val="E9EBF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2400" b="1" dirty="0">
                <a:solidFill>
                  <a:srgbClr val="0072BC"/>
                </a:solidFill>
              </a:rPr>
              <a:t>KOMUNIKACIJA – TRANSPARENTNOST - ODGOVORNOST</a:t>
            </a:r>
          </a:p>
        </p:txBody>
      </p:sp>
      <p:sp>
        <p:nvSpPr>
          <p:cNvPr id="8" name="Flowchart: Process 7">
            <a:extLst>
              <a:ext uri="{FF2B5EF4-FFF2-40B4-BE49-F238E27FC236}">
                <a16:creationId xmlns:a16="http://schemas.microsoft.com/office/drawing/2014/main" id="{5C2649ED-5CB5-6B4C-5E86-0BE5A22297F7}"/>
              </a:ext>
            </a:extLst>
          </p:cNvPr>
          <p:cNvSpPr/>
          <p:nvPr/>
        </p:nvSpPr>
        <p:spPr>
          <a:xfrm>
            <a:off x="4428490" y="2839050"/>
            <a:ext cx="3335020" cy="3300660"/>
          </a:xfrm>
          <a:prstGeom prst="flowChartProcess">
            <a:avLst/>
          </a:prstGeom>
          <a:solidFill>
            <a:srgbClr val="E9EBF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hr-HR" sz="2000" b="1" dirty="0">
                <a:solidFill>
                  <a:srgbClr val="0072BC"/>
                </a:solidFill>
              </a:rPr>
              <a:t>KONZULTANTI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endParaRPr lang="hr-HR" sz="2000" b="1" dirty="0">
              <a:solidFill>
                <a:srgbClr val="0072BC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hr-HR" sz="2000" dirty="0">
                <a:solidFill>
                  <a:srgbClr val="0072BC"/>
                </a:solidFill>
              </a:rPr>
              <a:t>Koristiti nas kao partnere u fazi pripreme Poziva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hr-HR" sz="2000" dirty="0">
                <a:solidFill>
                  <a:srgbClr val="0072BC"/>
                </a:solidFill>
              </a:rPr>
              <a:t>Iskoristiti iskustvo konzultanata u pripremi projektnih prijedloga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hr-HR" sz="2000" dirty="0">
                <a:solidFill>
                  <a:srgbClr val="0072BC"/>
                </a:solidFill>
              </a:rPr>
              <a:t>Manje pitanja i odgovora u fazi pripreme projektnih prijedloga </a:t>
            </a:r>
            <a:endParaRPr lang="hr-HR" dirty="0"/>
          </a:p>
        </p:txBody>
      </p:sp>
      <p:sp>
        <p:nvSpPr>
          <p:cNvPr id="9" name="Flowchart: Process 8">
            <a:extLst>
              <a:ext uri="{FF2B5EF4-FFF2-40B4-BE49-F238E27FC236}">
                <a16:creationId xmlns:a16="http://schemas.microsoft.com/office/drawing/2014/main" id="{71F81065-5AAB-2456-DB34-524F608447EE}"/>
              </a:ext>
            </a:extLst>
          </p:cNvPr>
          <p:cNvSpPr/>
          <p:nvPr/>
        </p:nvSpPr>
        <p:spPr>
          <a:xfrm>
            <a:off x="478790" y="2854960"/>
            <a:ext cx="3335020" cy="3300660"/>
          </a:xfrm>
          <a:prstGeom prst="flowChartProcess">
            <a:avLst/>
          </a:prstGeom>
          <a:solidFill>
            <a:srgbClr val="E9EBF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hr-HR" sz="2000" b="1" dirty="0">
                <a:solidFill>
                  <a:srgbClr val="0072BC"/>
                </a:solidFill>
              </a:rPr>
              <a:t>INŽENJERSKE KOMORE</a:t>
            </a:r>
          </a:p>
          <a:p>
            <a:endParaRPr lang="hr-HR" sz="2000" b="1" dirty="0">
              <a:solidFill>
                <a:srgbClr val="0072BC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hr-HR" sz="2000" dirty="0">
                <a:solidFill>
                  <a:srgbClr val="0072BC"/>
                </a:solidFill>
              </a:rPr>
              <a:t>Zbog usklađenosti Poziva s važećom zakonskom regulativom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hr-HR" sz="2000" dirty="0">
                <a:solidFill>
                  <a:srgbClr val="0072BC"/>
                </a:solidFill>
              </a:rPr>
              <a:t>Znatno manje pitanja i odgovora u fazi pripreme projektnih prijedloga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endParaRPr lang="hr-HR" sz="2000" b="1" dirty="0">
              <a:solidFill>
                <a:srgbClr val="0072BC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endParaRPr lang="hr-HR" dirty="0"/>
          </a:p>
        </p:txBody>
      </p:sp>
      <p:sp>
        <p:nvSpPr>
          <p:cNvPr id="10" name="Flowchart: Process 9">
            <a:extLst>
              <a:ext uri="{FF2B5EF4-FFF2-40B4-BE49-F238E27FC236}">
                <a16:creationId xmlns:a16="http://schemas.microsoft.com/office/drawing/2014/main" id="{E5EB8694-7ED6-9BDE-9A32-6F18FBCA2D49}"/>
              </a:ext>
            </a:extLst>
          </p:cNvPr>
          <p:cNvSpPr/>
          <p:nvPr/>
        </p:nvSpPr>
        <p:spPr>
          <a:xfrm>
            <a:off x="8378190" y="2839050"/>
            <a:ext cx="3335020" cy="3300660"/>
          </a:xfrm>
          <a:prstGeom prst="flowChartProcess">
            <a:avLst/>
          </a:prstGeom>
          <a:solidFill>
            <a:srgbClr val="E9EBF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hr-HR" sz="2000" b="1" dirty="0">
                <a:solidFill>
                  <a:srgbClr val="0072BC"/>
                </a:solidFill>
              </a:rPr>
              <a:t>POTENCIJALNI PRIJAVITELJI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endParaRPr lang="hr-HR" sz="2000" b="1" dirty="0">
              <a:solidFill>
                <a:srgbClr val="0072BC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hr-HR" sz="2000" dirty="0">
                <a:solidFill>
                  <a:srgbClr val="0072BC"/>
                </a:solidFill>
              </a:rPr>
              <a:t>Kad god je to moguće, uključiti u pripremu Poziva i predstavnike potencijalnih prijavitelja ili njihove udruge (kako bi se bolje razumjelo specifičnosti pojedinih djelatnosti prijavitelja)</a:t>
            </a:r>
            <a:endParaRPr lang="hr-HR" dirty="0"/>
          </a:p>
        </p:txBody>
      </p:sp>
      <p:sp>
        <p:nvSpPr>
          <p:cNvPr id="11" name="Arrow: Left 10">
            <a:extLst>
              <a:ext uri="{FF2B5EF4-FFF2-40B4-BE49-F238E27FC236}">
                <a16:creationId xmlns:a16="http://schemas.microsoft.com/office/drawing/2014/main" id="{78E64002-E4DD-6CA6-7DDD-BF07DE0255E1}"/>
              </a:ext>
            </a:extLst>
          </p:cNvPr>
          <p:cNvSpPr/>
          <p:nvPr/>
        </p:nvSpPr>
        <p:spPr>
          <a:xfrm rot="19106695">
            <a:off x="2900660" y="2484494"/>
            <a:ext cx="505642" cy="360010"/>
          </a:xfrm>
          <a:prstGeom prst="lef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2" name="Arrow: Left 11">
            <a:extLst>
              <a:ext uri="{FF2B5EF4-FFF2-40B4-BE49-F238E27FC236}">
                <a16:creationId xmlns:a16="http://schemas.microsoft.com/office/drawing/2014/main" id="{F50D8953-1379-C6A8-3868-AF4B264FC3F9}"/>
              </a:ext>
            </a:extLst>
          </p:cNvPr>
          <p:cNvSpPr/>
          <p:nvPr/>
        </p:nvSpPr>
        <p:spPr>
          <a:xfrm rot="2493305" flipH="1">
            <a:off x="8959859" y="2484494"/>
            <a:ext cx="505642" cy="360010"/>
          </a:xfrm>
          <a:prstGeom prst="lef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3" name="Arrow: Left 12">
            <a:extLst>
              <a:ext uri="{FF2B5EF4-FFF2-40B4-BE49-F238E27FC236}">
                <a16:creationId xmlns:a16="http://schemas.microsoft.com/office/drawing/2014/main" id="{05972BD3-ED27-95AF-A10F-D69E2579CB9A}"/>
              </a:ext>
            </a:extLst>
          </p:cNvPr>
          <p:cNvSpPr/>
          <p:nvPr/>
        </p:nvSpPr>
        <p:spPr>
          <a:xfrm rot="5400000" flipH="1">
            <a:off x="5892264" y="2455309"/>
            <a:ext cx="407472" cy="360010"/>
          </a:xfrm>
          <a:prstGeom prst="lef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79795625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slov 1">
            <a:extLst>
              <a:ext uri="{FF2B5EF4-FFF2-40B4-BE49-F238E27FC236}">
                <a16:creationId xmlns:a16="http://schemas.microsoft.com/office/drawing/2014/main" id="{1746E8AE-1B7E-7068-0CDF-D000316D77D7}"/>
              </a:ext>
            </a:extLst>
          </p:cNvPr>
          <p:cNvSpPr txBox="1">
            <a:spLocks/>
          </p:cNvSpPr>
          <p:nvPr/>
        </p:nvSpPr>
        <p:spPr>
          <a:xfrm>
            <a:off x="0" y="702380"/>
            <a:ext cx="12192000" cy="79725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hr-HR" sz="3400" b="1" dirty="0">
                <a:solidFill>
                  <a:schemeClr val="bg1"/>
                </a:solidFill>
              </a:rPr>
              <a:t>NOVI IZAZOVI U PRIPREMI ZELENIH PROJEKATA  – </a:t>
            </a:r>
            <a:r>
              <a:rPr lang="hr-HR" sz="3400" b="1" dirty="0">
                <a:solidFill>
                  <a:srgbClr val="FFFF00"/>
                </a:solidFill>
              </a:rPr>
              <a:t>EU TAKSONOMIJA</a:t>
            </a:r>
            <a:endParaRPr lang="en-US" sz="3400" b="1" dirty="0">
              <a:solidFill>
                <a:srgbClr val="FFFF00"/>
              </a:solidFill>
            </a:endParaRPr>
          </a:p>
        </p:txBody>
      </p:sp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D7810138-9AC1-F106-D20C-CEAFC7FCB562}"/>
              </a:ext>
            </a:extLst>
          </p:cNvPr>
          <p:cNvGraphicFramePr>
            <a:graphicFrameLocks/>
          </p:cNvGraphicFramePr>
          <p:nvPr/>
        </p:nvGraphicFramePr>
        <p:xfrm>
          <a:off x="1" y="2100119"/>
          <a:ext cx="12191999" cy="475788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08119">
                  <a:extLst>
                    <a:ext uri="{9D8B030D-6E8A-4147-A177-3AD203B41FA5}">
                      <a16:colId xmlns:a16="http://schemas.microsoft.com/office/drawing/2014/main" val="3525247873"/>
                    </a:ext>
                  </a:extLst>
                </a:gridCol>
                <a:gridCol w="4450080">
                  <a:extLst>
                    <a:ext uri="{9D8B030D-6E8A-4147-A177-3AD203B41FA5}">
                      <a16:colId xmlns:a16="http://schemas.microsoft.com/office/drawing/2014/main" val="180160117"/>
                    </a:ext>
                  </a:extLst>
                </a:gridCol>
                <a:gridCol w="3733800">
                  <a:extLst>
                    <a:ext uri="{9D8B030D-6E8A-4147-A177-3AD203B41FA5}">
                      <a16:colId xmlns:a16="http://schemas.microsoft.com/office/drawing/2014/main" val="1924630553"/>
                    </a:ext>
                  </a:extLst>
                </a:gridCol>
              </a:tblGrid>
              <a:tr h="2446037">
                <a:tc>
                  <a:txBody>
                    <a:bodyPr/>
                    <a:lstStyle/>
                    <a:p>
                      <a:pPr algn="ctr"/>
                      <a:r>
                        <a:rPr lang="hr-HR" sz="2400" b="0" dirty="0">
                          <a:solidFill>
                            <a:srgbClr val="0072BC"/>
                          </a:solidFill>
                        </a:rPr>
                        <a:t>1. Ublažavanje klimatskih promjena</a:t>
                      </a:r>
                    </a:p>
                  </a:txBody>
                  <a:tcPr anchor="ctr"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2400" b="0" dirty="0">
                          <a:solidFill>
                            <a:srgbClr val="0072BC"/>
                          </a:solidFill>
                        </a:rPr>
                        <a:t>2. Prilagodba klimatskim </a:t>
                      </a:r>
                    </a:p>
                    <a:p>
                      <a:pPr algn="ctr"/>
                      <a:r>
                        <a:rPr lang="hr-HR" sz="2400" b="0" dirty="0">
                          <a:solidFill>
                            <a:srgbClr val="0072BC"/>
                          </a:solidFill>
                        </a:rPr>
                        <a:t>promjenama</a:t>
                      </a:r>
                    </a:p>
                  </a:txBody>
                  <a:tcPr anchor="ctr"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2400" b="0" dirty="0">
                          <a:solidFill>
                            <a:srgbClr val="0072BC"/>
                          </a:solidFill>
                        </a:rPr>
                        <a:t>3. Održiva uporaba</a:t>
                      </a:r>
                    </a:p>
                    <a:p>
                      <a:pPr algn="ctr"/>
                      <a:r>
                        <a:rPr lang="hr-HR" sz="2400" b="0" dirty="0">
                          <a:solidFill>
                            <a:srgbClr val="0072BC"/>
                          </a:solidFill>
                        </a:rPr>
                        <a:t>i zaštita vodnih</a:t>
                      </a:r>
                    </a:p>
                    <a:p>
                      <a:pPr algn="ctr"/>
                      <a:r>
                        <a:rPr lang="hr-HR" sz="2400" b="0" dirty="0">
                          <a:solidFill>
                            <a:srgbClr val="0072BC"/>
                          </a:solidFill>
                        </a:rPr>
                        <a:t>i morskih resursa</a:t>
                      </a:r>
                    </a:p>
                  </a:txBody>
                  <a:tcPr anchor="ctr">
                    <a:solidFill>
                      <a:srgbClr val="E9EB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14688122"/>
                  </a:ext>
                </a:extLst>
              </a:tr>
              <a:tr h="2311844">
                <a:tc>
                  <a:txBody>
                    <a:bodyPr/>
                    <a:lstStyle/>
                    <a:p>
                      <a:pPr algn="ctr"/>
                      <a:r>
                        <a:rPr lang="hr-HR" sz="2400" b="0" dirty="0">
                          <a:solidFill>
                            <a:srgbClr val="0072BC"/>
                          </a:solidFill>
                        </a:rPr>
                        <a:t>4. Prijelaz na kružno</a:t>
                      </a:r>
                    </a:p>
                    <a:p>
                      <a:pPr algn="ctr"/>
                      <a:r>
                        <a:rPr lang="hr-HR" sz="2400" b="0" dirty="0">
                          <a:solidFill>
                            <a:srgbClr val="0072BC"/>
                          </a:solidFill>
                        </a:rPr>
                        <a:t>gospodarstvo</a:t>
                      </a:r>
                    </a:p>
                  </a:txBody>
                  <a:tcPr anchor="ctr"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2400" b="0" kern="1200" dirty="0">
                          <a:solidFill>
                            <a:srgbClr val="0072BC"/>
                          </a:solidFill>
                          <a:latin typeface="+mn-lt"/>
                          <a:ea typeface="+mn-ea"/>
                          <a:cs typeface="+mn-cs"/>
                        </a:rPr>
                        <a:t>5. Sprječavanje i</a:t>
                      </a:r>
                    </a:p>
                    <a:p>
                      <a:pPr algn="ctr"/>
                      <a:r>
                        <a:rPr lang="hr-HR" sz="2400" b="0" kern="1200" dirty="0">
                          <a:solidFill>
                            <a:srgbClr val="0072BC"/>
                          </a:solidFill>
                          <a:latin typeface="+mn-lt"/>
                          <a:ea typeface="+mn-ea"/>
                          <a:cs typeface="+mn-cs"/>
                        </a:rPr>
                        <a:t>kontrola onečišćenja</a:t>
                      </a:r>
                    </a:p>
                  </a:txBody>
                  <a:tcPr anchor="ctr"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2400" b="0" kern="1200" dirty="0">
                          <a:solidFill>
                            <a:srgbClr val="0072BC"/>
                          </a:solidFill>
                          <a:latin typeface="+mn-lt"/>
                          <a:ea typeface="+mn-ea"/>
                          <a:cs typeface="+mn-cs"/>
                        </a:rPr>
                        <a:t>6. Zaštita i obnova</a:t>
                      </a:r>
                    </a:p>
                    <a:p>
                      <a:pPr algn="ctr"/>
                      <a:r>
                        <a:rPr lang="hr-HR" sz="2400" b="0" kern="1200" dirty="0">
                          <a:solidFill>
                            <a:srgbClr val="0072BC"/>
                          </a:solidFill>
                          <a:latin typeface="+mn-lt"/>
                          <a:ea typeface="+mn-ea"/>
                          <a:cs typeface="+mn-cs"/>
                        </a:rPr>
                        <a:t>bioraznolikosti i</a:t>
                      </a:r>
                    </a:p>
                    <a:p>
                      <a:pPr algn="ctr"/>
                      <a:r>
                        <a:rPr lang="hr-HR" sz="2400" b="0" kern="1200" dirty="0">
                          <a:solidFill>
                            <a:srgbClr val="0072BC"/>
                          </a:solidFill>
                          <a:latin typeface="+mn-lt"/>
                          <a:ea typeface="+mn-ea"/>
                          <a:cs typeface="+mn-cs"/>
                        </a:rPr>
                        <a:t>ekosustava</a:t>
                      </a:r>
                    </a:p>
                  </a:txBody>
                  <a:tcPr anchor="ctr">
                    <a:solidFill>
                      <a:srgbClr val="E9EB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3173404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2899298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4537CBFF-4C85-EB89-781E-EF41D53991B9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497840" y="628630"/>
            <a:ext cx="13167360" cy="5767705"/>
          </a:xfrm>
        </p:spPr>
        <p:txBody>
          <a:bodyPr>
            <a:normAutofit fontScale="90000"/>
          </a:bodyPr>
          <a:lstStyle/>
          <a:p>
            <a:br>
              <a:rPr lang="en-US" sz="5000" b="1" dirty="0">
                <a:solidFill>
                  <a:schemeClr val="bg1"/>
                </a:solidFill>
              </a:rPr>
            </a:br>
            <a:br>
              <a:rPr lang="en-US" sz="5000" b="1" dirty="0">
                <a:solidFill>
                  <a:schemeClr val="bg1"/>
                </a:solidFill>
              </a:rPr>
            </a:br>
            <a:br>
              <a:rPr lang="en-US" sz="5000" b="1" dirty="0">
                <a:solidFill>
                  <a:schemeClr val="bg1"/>
                </a:solidFill>
              </a:rPr>
            </a:br>
            <a:br>
              <a:rPr lang="en-US" sz="5000" b="1" dirty="0">
                <a:solidFill>
                  <a:schemeClr val="bg1"/>
                </a:solidFill>
              </a:rPr>
            </a:br>
            <a:r>
              <a:rPr lang="en-US" sz="5000" b="1" dirty="0">
                <a:solidFill>
                  <a:schemeClr val="bg1"/>
                </a:solidFill>
              </a:rPr>
              <a:t>ODGOVORNOST – </a:t>
            </a:r>
            <a:br>
              <a:rPr lang="en-US" sz="5000" b="1" dirty="0">
                <a:solidFill>
                  <a:schemeClr val="bg1"/>
                </a:solidFill>
              </a:rPr>
            </a:br>
            <a:br>
              <a:rPr lang="en-US" sz="5000" b="1" dirty="0">
                <a:solidFill>
                  <a:schemeClr val="bg1"/>
                </a:solidFill>
              </a:rPr>
            </a:br>
            <a:r>
              <a:rPr lang="en-US" sz="5000" b="1" dirty="0">
                <a:solidFill>
                  <a:schemeClr val="bg1"/>
                </a:solidFill>
              </a:rPr>
              <a:t>TRANSPARENTNOST – </a:t>
            </a:r>
            <a:br>
              <a:rPr lang="en-US" sz="5000" b="1" dirty="0">
                <a:solidFill>
                  <a:schemeClr val="bg1"/>
                </a:solidFill>
              </a:rPr>
            </a:br>
            <a:br>
              <a:rPr lang="en-US" sz="5000" b="1" dirty="0">
                <a:solidFill>
                  <a:schemeClr val="bg1"/>
                </a:solidFill>
              </a:rPr>
            </a:br>
            <a:r>
              <a:rPr lang="en-US" sz="5000" b="1" dirty="0">
                <a:solidFill>
                  <a:schemeClr val="bg1"/>
                </a:solidFill>
              </a:rPr>
              <a:t>KOMUNIKACIJA</a:t>
            </a:r>
            <a:br>
              <a:rPr lang="en-US" sz="5000" b="1" dirty="0">
                <a:solidFill>
                  <a:schemeClr val="bg1"/>
                </a:solidFill>
              </a:rPr>
            </a:br>
            <a:br>
              <a:rPr lang="en-US" sz="5000" b="1" dirty="0">
                <a:solidFill>
                  <a:schemeClr val="bg1"/>
                </a:solidFill>
              </a:rPr>
            </a:br>
            <a:r>
              <a:rPr lang="en-US" sz="5000" b="1" dirty="0">
                <a:solidFill>
                  <a:schemeClr val="bg1"/>
                </a:solidFill>
              </a:rPr>
              <a:t>HVALA</a:t>
            </a:r>
            <a:br>
              <a:rPr lang="en-US" sz="5000" b="1" dirty="0">
                <a:solidFill>
                  <a:schemeClr val="bg1"/>
                </a:solidFill>
              </a:rPr>
            </a:br>
            <a:r>
              <a:rPr lang="en-US" sz="3100" b="1" dirty="0">
                <a:solidFill>
                  <a:schemeClr val="bg1"/>
                </a:solidFill>
              </a:rPr>
              <a:t>Robert </a:t>
            </a:r>
            <a:r>
              <a:rPr lang="en-US" sz="3100" b="1" dirty="0" err="1">
                <a:solidFill>
                  <a:schemeClr val="bg1"/>
                </a:solidFill>
              </a:rPr>
              <a:t>Stojković</a:t>
            </a:r>
            <a:r>
              <a:rPr lang="en-US" sz="3100" b="1" dirty="0">
                <a:solidFill>
                  <a:schemeClr val="bg1"/>
                </a:solidFill>
              </a:rPr>
              <a:t>, </a:t>
            </a:r>
            <a:br>
              <a:rPr lang="en-US" sz="3100" b="1" dirty="0">
                <a:solidFill>
                  <a:schemeClr val="bg1"/>
                </a:solidFill>
              </a:rPr>
            </a:br>
            <a:r>
              <a:rPr lang="en-US" sz="3100" b="1" dirty="0" err="1">
                <a:solidFill>
                  <a:schemeClr val="bg1"/>
                </a:solidFill>
              </a:rPr>
              <a:t>energetski</a:t>
            </a:r>
            <a:r>
              <a:rPr lang="en-US" sz="3100" b="1" dirty="0">
                <a:solidFill>
                  <a:schemeClr val="bg1"/>
                </a:solidFill>
              </a:rPr>
              <a:t> </a:t>
            </a:r>
            <a:r>
              <a:rPr lang="en-US" sz="3100" b="1" dirty="0" err="1">
                <a:solidFill>
                  <a:schemeClr val="bg1"/>
                </a:solidFill>
              </a:rPr>
              <a:t>certifikator</a:t>
            </a:r>
            <a:r>
              <a:rPr lang="en-US" sz="3100" b="1" dirty="0">
                <a:solidFill>
                  <a:schemeClr val="bg1"/>
                </a:solidFill>
              </a:rPr>
              <a:t>, S</a:t>
            </a:r>
            <a:r>
              <a:rPr lang="hr-HR" sz="3100" b="1" dirty="0">
                <a:solidFill>
                  <a:schemeClr val="bg1"/>
                </a:solidFill>
              </a:rPr>
              <a:t>PECULUM</a:t>
            </a:r>
            <a:r>
              <a:rPr lang="en-US" sz="3100" b="1" dirty="0">
                <a:solidFill>
                  <a:schemeClr val="bg1"/>
                </a:solidFill>
              </a:rPr>
              <a:t> d.o.o.</a:t>
            </a:r>
            <a:br>
              <a:rPr lang="en-US" sz="3100" b="1" dirty="0">
                <a:solidFill>
                  <a:schemeClr val="bg1"/>
                </a:solidFill>
              </a:rPr>
            </a:br>
            <a:br>
              <a:rPr lang="en-US" sz="5000" b="1" dirty="0">
                <a:solidFill>
                  <a:schemeClr val="bg1"/>
                </a:solidFill>
              </a:rPr>
            </a:br>
            <a:endParaRPr lang="en-US" sz="5000" b="1" dirty="0">
              <a:solidFill>
                <a:schemeClr val="bg1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1A580A3-7A65-86CB-386E-EE9A781E0BBE}"/>
              </a:ext>
            </a:extLst>
          </p:cNvPr>
          <p:cNvSpPr txBox="1"/>
          <p:nvPr/>
        </p:nvSpPr>
        <p:spPr>
          <a:xfrm>
            <a:off x="6979920" y="6396335"/>
            <a:ext cx="688848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hr-HR" sz="1800" dirty="0">
                <a:solidFill>
                  <a:schemeClr val="bg1"/>
                </a:solidFill>
              </a:rPr>
              <a:t>HUP-EUPRO</a:t>
            </a:r>
            <a:endParaRPr lang="en-US" sz="1800" dirty="0">
              <a:solidFill>
                <a:schemeClr val="bg1"/>
              </a:solidFill>
            </a:endParaRPr>
          </a:p>
          <a:p>
            <a:pPr algn="ctr"/>
            <a:r>
              <a:rPr lang="en-US" sz="1800" b="1" dirty="0">
                <a:solidFill>
                  <a:schemeClr val="bg1"/>
                </a:solidFill>
              </a:rPr>
              <a:t>												</a:t>
            </a:r>
            <a:r>
              <a:rPr lang="hr-HR" sz="1800" dirty="0">
                <a:solidFill>
                  <a:schemeClr val="bg1"/>
                </a:solidFill>
              </a:rPr>
              <a:t>ZAGREB </a:t>
            </a:r>
          </a:p>
        </p:txBody>
      </p:sp>
    </p:spTree>
    <p:extLst>
      <p:ext uri="{BB962C8B-B14F-4D97-AF65-F5344CB8AC3E}">
        <p14:creationId xmlns:p14="http://schemas.microsoft.com/office/powerpoint/2010/main" val="313763261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slov 1">
            <a:extLst>
              <a:ext uri="{FF2B5EF4-FFF2-40B4-BE49-F238E27FC236}">
                <a16:creationId xmlns:a16="http://schemas.microsoft.com/office/drawing/2014/main" id="{1746E8AE-1B7E-7068-0CDF-D000316D77D7}"/>
              </a:ext>
            </a:extLst>
          </p:cNvPr>
          <p:cNvSpPr txBox="1">
            <a:spLocks/>
          </p:cNvSpPr>
          <p:nvPr/>
        </p:nvSpPr>
        <p:spPr>
          <a:xfrm>
            <a:off x="111760" y="503635"/>
            <a:ext cx="11837101" cy="119572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600" b="1" dirty="0">
                <a:solidFill>
                  <a:schemeClr val="bg1"/>
                </a:solidFill>
                <a:latin typeface="+mn-lt"/>
              </a:rPr>
              <a:t>Panel: NAUČENE LEKCIJE – ŠTO MOŽEMO BOLJE</a:t>
            </a:r>
            <a:r>
              <a:rPr lang="en-US" sz="4000" b="1" dirty="0">
                <a:solidFill>
                  <a:schemeClr val="bg1"/>
                </a:solidFill>
                <a:latin typeface="+mn-lt"/>
              </a:rPr>
              <a:t>?</a:t>
            </a:r>
          </a:p>
          <a:p>
            <a:pPr algn="ctr"/>
            <a:endParaRPr lang="en-US" sz="4800" b="1" dirty="0">
              <a:solidFill>
                <a:schemeClr val="bg1"/>
              </a:solidFill>
            </a:endParaRPr>
          </a:p>
        </p:txBody>
      </p:sp>
      <p:sp>
        <p:nvSpPr>
          <p:cNvPr id="8" name="TekstniOkvir 7">
            <a:extLst>
              <a:ext uri="{FF2B5EF4-FFF2-40B4-BE49-F238E27FC236}">
                <a16:creationId xmlns:a16="http://schemas.microsoft.com/office/drawing/2014/main" id="{F63AED19-13DC-7FB7-6F29-274FC1B36DE3}"/>
              </a:ext>
            </a:extLst>
          </p:cNvPr>
          <p:cNvSpPr txBox="1"/>
          <p:nvPr/>
        </p:nvSpPr>
        <p:spPr>
          <a:xfrm>
            <a:off x="566157" y="1133356"/>
            <a:ext cx="11382704" cy="57246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err="1">
                <a:solidFill>
                  <a:schemeClr val="bg1"/>
                </a:solidFill>
                <a:latin typeface="+mn-lt"/>
              </a:rPr>
              <a:t>Moderatorica</a:t>
            </a:r>
            <a:r>
              <a:rPr lang="en-US" b="1" dirty="0">
                <a:solidFill>
                  <a:schemeClr val="bg1"/>
                </a:solidFill>
                <a:latin typeface="+mn-lt"/>
              </a:rPr>
              <a:t>: </a:t>
            </a:r>
            <a:r>
              <a:rPr lang="en-US" sz="2000" b="1" dirty="0">
                <a:solidFill>
                  <a:schemeClr val="bg1"/>
                </a:solidFill>
                <a:latin typeface="+mn-lt"/>
              </a:rPr>
              <a:t>ANA FRESL</a:t>
            </a:r>
            <a:r>
              <a:rPr lang="en-US" b="1" dirty="0">
                <a:solidFill>
                  <a:schemeClr val="bg1"/>
                </a:solidFill>
                <a:latin typeface="+mn-lt"/>
              </a:rPr>
              <a:t>, </a:t>
            </a:r>
            <a:r>
              <a:rPr lang="en-US" b="1" dirty="0" err="1">
                <a:solidFill>
                  <a:schemeClr val="bg1"/>
                </a:solidFill>
                <a:latin typeface="+mn-lt"/>
              </a:rPr>
              <a:t>dopredsjednica</a:t>
            </a:r>
            <a:r>
              <a:rPr lang="en-US" b="1" dirty="0">
                <a:solidFill>
                  <a:schemeClr val="bg1"/>
                </a:solidFill>
                <a:latin typeface="+mn-lt"/>
              </a:rPr>
              <a:t> HUP-EUPRO</a:t>
            </a:r>
          </a:p>
          <a:p>
            <a:endParaRPr lang="en-US" sz="2000" dirty="0">
              <a:solidFill>
                <a:schemeClr val="bg1"/>
              </a:solidFill>
              <a:latin typeface="+mn-lt"/>
            </a:endParaRP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2000" b="1" dirty="0">
                <a:solidFill>
                  <a:schemeClr val="bg1"/>
                </a:solidFill>
              </a:rPr>
              <a:t>ANTE-JANKO BOBETKO, </a:t>
            </a:r>
            <a:r>
              <a:rPr lang="en-US" sz="2000" dirty="0" err="1">
                <a:solidFill>
                  <a:schemeClr val="bg1"/>
                </a:solidFill>
              </a:rPr>
              <a:t>zamjenik</a:t>
            </a:r>
            <a:r>
              <a:rPr lang="en-US" sz="2000" b="1" dirty="0">
                <a:solidFill>
                  <a:schemeClr val="bg1"/>
                </a:solidFill>
              </a:rPr>
              <a:t> </a:t>
            </a:r>
            <a:r>
              <a:rPr lang="hr-HR" sz="2000" dirty="0">
                <a:solidFill>
                  <a:schemeClr val="bg1"/>
                </a:solidFill>
                <a:effectLst/>
                <a:ea typeface="Times New Roman" panose="02020603050405020304" pitchFamily="18" charset="0"/>
              </a:rPr>
              <a:t>predsjednik</a:t>
            </a:r>
            <a:r>
              <a:rPr lang="en-US" sz="2000" dirty="0">
                <a:solidFill>
                  <a:schemeClr val="bg1"/>
                </a:solidFill>
                <a:effectLst/>
                <a:ea typeface="Times New Roman" panose="02020603050405020304" pitchFamily="18" charset="0"/>
              </a:rPr>
              <a:t>a</a:t>
            </a:r>
            <a:r>
              <a:rPr lang="en-US" sz="2000" dirty="0">
                <a:solidFill>
                  <a:schemeClr val="bg1"/>
                </a:solidFill>
                <a:ea typeface="Times New Roman" panose="02020603050405020304" pitchFamily="18" charset="0"/>
              </a:rPr>
              <a:t> U</a:t>
            </a:r>
            <a:r>
              <a:rPr lang="hr-HR" sz="2000" dirty="0">
                <a:solidFill>
                  <a:schemeClr val="bg1"/>
                </a:solidFill>
                <a:effectLst/>
                <a:ea typeface="Times New Roman" panose="02020603050405020304" pitchFamily="18" charset="0"/>
              </a:rPr>
              <a:t>prave - Hrvatska agencija za malo gospodarstvo, inovacije i investicije</a:t>
            </a:r>
            <a:endParaRPr lang="en-US" sz="2000" dirty="0">
              <a:solidFill>
                <a:schemeClr val="bg1"/>
              </a:solidFill>
              <a:effectLst/>
              <a:ea typeface="Times New Roman" panose="02020603050405020304" pitchFamily="18" charset="0"/>
            </a:endParaRPr>
          </a:p>
          <a:p>
            <a:endParaRPr lang="hr-HR" sz="2000" dirty="0">
              <a:solidFill>
                <a:schemeClr val="bg1"/>
              </a:solidFill>
              <a:effectLst/>
              <a:ea typeface="Calibri" panose="020F050202020403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2000" b="1" dirty="0">
                <a:solidFill>
                  <a:schemeClr val="bg1"/>
                </a:solidFill>
              </a:rPr>
              <a:t>JELENA FESTINI</a:t>
            </a:r>
            <a:r>
              <a:rPr lang="en-US" sz="2000" dirty="0">
                <a:solidFill>
                  <a:schemeClr val="bg1"/>
                </a:solidFill>
              </a:rPr>
              <a:t>, </a:t>
            </a:r>
            <a:r>
              <a:rPr lang="en-US" sz="2000" dirty="0" err="1">
                <a:solidFill>
                  <a:schemeClr val="bg1"/>
                </a:solidFill>
                <a:latin typeface="+mn-lt"/>
              </a:rPr>
              <a:t>Klimaoprema</a:t>
            </a:r>
            <a:r>
              <a:rPr lang="en-US" sz="20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+mn-lt"/>
              </a:rPr>
              <a:t>d.d.</a:t>
            </a:r>
            <a:endParaRPr lang="en-US" sz="2000" dirty="0">
              <a:solidFill>
                <a:schemeClr val="bg1"/>
              </a:solidFill>
              <a:latin typeface="+mn-lt"/>
            </a:endParaRPr>
          </a:p>
          <a:p>
            <a:endParaRPr lang="en-US" sz="2000" b="1" dirty="0">
              <a:solidFill>
                <a:schemeClr val="bg1"/>
              </a:solidFill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2000" b="1" dirty="0">
                <a:solidFill>
                  <a:schemeClr val="bg1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SANJA FIŠER, </a:t>
            </a:r>
            <a:r>
              <a:rPr lang="hr-HR" sz="2000" dirty="0">
                <a:solidFill>
                  <a:schemeClr val="bg1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Uprava za programe i projekte EU, europske i međunarodne poslove</a:t>
            </a:r>
            <a:r>
              <a:rPr lang="hr-HR" sz="2000" b="1" dirty="0">
                <a:solidFill>
                  <a:schemeClr val="bg1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US" sz="2000" dirty="0" err="1">
                <a:solidFill>
                  <a:schemeClr val="bg1"/>
                </a:solidFill>
              </a:rPr>
              <a:t>Ministarstvo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gospodarstva</a:t>
            </a:r>
            <a:r>
              <a:rPr lang="en-US" sz="2000" dirty="0">
                <a:solidFill>
                  <a:schemeClr val="bg1"/>
                </a:solidFill>
              </a:rPr>
              <a:t> i </a:t>
            </a:r>
            <a:r>
              <a:rPr lang="en-US" sz="2000" dirty="0" err="1">
                <a:solidFill>
                  <a:schemeClr val="bg1"/>
                </a:solidFill>
              </a:rPr>
              <a:t>održivog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razvoja</a:t>
            </a:r>
            <a:endParaRPr lang="en-US" sz="2000" b="1" dirty="0">
              <a:solidFill>
                <a:schemeClr val="bg1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q"/>
            </a:pPr>
            <a:endParaRPr lang="en-US" sz="2000" b="1" dirty="0">
              <a:solidFill>
                <a:schemeClr val="bg1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2000" b="1" dirty="0">
                <a:solidFill>
                  <a:schemeClr val="bg1"/>
                </a:solidFill>
                <a:latin typeface="+mn-lt"/>
              </a:rPr>
              <a:t>DRAGAN JELIĆ, </a:t>
            </a:r>
            <a:r>
              <a:rPr lang="en-US" sz="2000" dirty="0" err="1">
                <a:solidFill>
                  <a:schemeClr val="bg1"/>
                </a:solidFill>
                <a:latin typeface="+mn-lt"/>
              </a:rPr>
              <a:t>v.d.</a:t>
            </a:r>
            <a:r>
              <a:rPr lang="en-US" sz="20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+mn-lt"/>
              </a:rPr>
              <a:t>ravnatelj</a:t>
            </a:r>
            <a:r>
              <a:rPr lang="en-US" sz="2000" dirty="0">
                <a:solidFill>
                  <a:schemeClr val="bg1"/>
                </a:solidFill>
                <a:latin typeface="+mn-lt"/>
              </a:rPr>
              <a:t>, </a:t>
            </a:r>
            <a:r>
              <a:rPr lang="en-US" sz="2000" dirty="0" err="1">
                <a:solidFill>
                  <a:schemeClr val="bg1"/>
                </a:solidFill>
                <a:latin typeface="+mn-lt"/>
              </a:rPr>
              <a:t>Središnja</a:t>
            </a:r>
            <a:r>
              <a:rPr lang="en-US" sz="20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+mn-lt"/>
              </a:rPr>
              <a:t>agencija</a:t>
            </a:r>
            <a:r>
              <a:rPr lang="en-US" sz="2000" dirty="0">
                <a:solidFill>
                  <a:schemeClr val="bg1"/>
                </a:solidFill>
                <a:latin typeface="+mn-lt"/>
              </a:rPr>
              <a:t> za </a:t>
            </a:r>
            <a:r>
              <a:rPr lang="en-US" sz="2000" dirty="0" err="1">
                <a:solidFill>
                  <a:schemeClr val="bg1"/>
                </a:solidFill>
                <a:latin typeface="+mn-lt"/>
              </a:rPr>
              <a:t>financiranje</a:t>
            </a:r>
            <a:r>
              <a:rPr lang="en-US" sz="2000" dirty="0">
                <a:solidFill>
                  <a:schemeClr val="bg1"/>
                </a:solidFill>
                <a:latin typeface="+mn-lt"/>
              </a:rPr>
              <a:t> i </a:t>
            </a:r>
            <a:r>
              <a:rPr lang="en-US" sz="2000" dirty="0" err="1">
                <a:solidFill>
                  <a:schemeClr val="bg1"/>
                </a:solidFill>
                <a:latin typeface="+mn-lt"/>
              </a:rPr>
              <a:t>ugovaranje</a:t>
            </a:r>
            <a:r>
              <a:rPr lang="en-US" sz="20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+mn-lt"/>
              </a:rPr>
              <a:t>programa</a:t>
            </a:r>
            <a:r>
              <a:rPr lang="en-US" sz="2000" dirty="0">
                <a:solidFill>
                  <a:schemeClr val="bg1"/>
                </a:solidFill>
                <a:latin typeface="+mn-lt"/>
              </a:rPr>
              <a:t> i </a:t>
            </a:r>
            <a:r>
              <a:rPr lang="en-US" sz="2000" dirty="0" err="1">
                <a:solidFill>
                  <a:schemeClr val="bg1"/>
                </a:solidFill>
                <a:latin typeface="+mn-lt"/>
              </a:rPr>
              <a:t>projekata</a:t>
            </a:r>
            <a:r>
              <a:rPr lang="en-US" sz="20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+mn-lt"/>
              </a:rPr>
              <a:t>Europske</a:t>
            </a:r>
            <a:r>
              <a:rPr lang="en-US" sz="20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+mn-lt"/>
              </a:rPr>
              <a:t>unije</a:t>
            </a:r>
            <a:r>
              <a:rPr lang="en-US" sz="2000" dirty="0">
                <a:solidFill>
                  <a:schemeClr val="bg1"/>
                </a:solidFill>
                <a:latin typeface="+mn-lt"/>
              </a:rPr>
              <a:t> </a:t>
            </a:r>
          </a:p>
          <a:p>
            <a:endParaRPr lang="en-US" sz="2000" b="1" dirty="0">
              <a:solidFill>
                <a:schemeClr val="bg1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2000" b="1" dirty="0">
                <a:solidFill>
                  <a:schemeClr val="bg1"/>
                </a:solidFill>
                <a:latin typeface="+mn-lt"/>
              </a:rPr>
              <a:t> TUGOMIR MAJDAK, </a:t>
            </a:r>
            <a:r>
              <a:rPr lang="en-US" sz="2000" dirty="0" err="1">
                <a:solidFill>
                  <a:schemeClr val="bg1"/>
                </a:solidFill>
                <a:latin typeface="+mn-lt"/>
              </a:rPr>
              <a:t>državni</a:t>
            </a:r>
            <a:r>
              <a:rPr lang="en-US" sz="20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+mn-lt"/>
              </a:rPr>
              <a:t>tajnik</a:t>
            </a:r>
            <a:r>
              <a:rPr lang="en-US" sz="2000" dirty="0">
                <a:solidFill>
                  <a:schemeClr val="bg1"/>
                </a:solidFill>
              </a:rPr>
              <a:t>, </a:t>
            </a:r>
            <a:r>
              <a:rPr lang="en-US" sz="2000" dirty="0" err="1">
                <a:solidFill>
                  <a:schemeClr val="bg1"/>
                </a:solidFill>
                <a:latin typeface="+mn-lt"/>
              </a:rPr>
              <a:t>Ministarstvo</a:t>
            </a:r>
            <a:r>
              <a:rPr lang="en-US" sz="20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+mn-lt"/>
              </a:rPr>
              <a:t>poljoprivrede</a:t>
            </a:r>
            <a:endParaRPr lang="en-US" sz="2000" dirty="0">
              <a:solidFill>
                <a:schemeClr val="bg1"/>
              </a:solidFill>
              <a:latin typeface="+mn-lt"/>
            </a:endParaRPr>
          </a:p>
          <a:p>
            <a:endParaRPr lang="en-US" sz="2000" b="1" dirty="0">
              <a:solidFill>
                <a:schemeClr val="bg1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2000" b="1" dirty="0">
                <a:solidFill>
                  <a:schemeClr val="bg1"/>
                </a:solidFill>
              </a:rPr>
              <a:t> SANJA SLUNJSKI, </a:t>
            </a:r>
            <a:r>
              <a:rPr lang="hr-HR" sz="2000" dirty="0">
                <a:solidFill>
                  <a:schemeClr val="bg1"/>
                </a:solidFill>
                <a:effectLst/>
                <a:ea typeface="Calibri" panose="020F0502020204030204" pitchFamily="34" charset="0"/>
              </a:rPr>
              <a:t>ravnateljica uprave - Uprava za provedbu operativnih programa i financijskih instrumenata, </a:t>
            </a:r>
            <a:r>
              <a:rPr lang="en-US" sz="2000" dirty="0" err="1">
                <a:solidFill>
                  <a:schemeClr val="bg1"/>
                </a:solidFill>
              </a:rPr>
              <a:t>Ministarstvo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regionalnoga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razvoja</a:t>
            </a:r>
            <a:r>
              <a:rPr lang="en-US" sz="2000" dirty="0">
                <a:solidFill>
                  <a:schemeClr val="bg1"/>
                </a:solidFill>
              </a:rPr>
              <a:t> i </a:t>
            </a:r>
            <a:r>
              <a:rPr lang="en-US" sz="2000" dirty="0" err="1">
                <a:solidFill>
                  <a:schemeClr val="bg1"/>
                </a:solidFill>
              </a:rPr>
              <a:t>fondova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Europske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unije</a:t>
            </a:r>
            <a:endParaRPr lang="en-US" sz="2000" dirty="0">
              <a:solidFill>
                <a:schemeClr val="bg1"/>
              </a:solidFill>
            </a:endParaRPr>
          </a:p>
          <a:p>
            <a:endParaRPr lang="en-US" b="1" dirty="0">
              <a:solidFill>
                <a:schemeClr val="bg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9654274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slov 1">
            <a:extLst>
              <a:ext uri="{FF2B5EF4-FFF2-40B4-BE49-F238E27FC236}">
                <a16:creationId xmlns:a16="http://schemas.microsoft.com/office/drawing/2014/main" id="{BE261C8F-8701-83DC-65E5-8B123C9E7CCC}"/>
              </a:ext>
            </a:extLst>
          </p:cNvPr>
          <p:cNvSpPr txBox="1">
            <a:spLocks/>
          </p:cNvSpPr>
          <p:nvPr/>
        </p:nvSpPr>
        <p:spPr>
          <a:xfrm>
            <a:off x="-325120" y="1613786"/>
            <a:ext cx="12090400" cy="23876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US" sz="6600" b="1" dirty="0">
              <a:solidFill>
                <a:schemeClr val="bg1"/>
              </a:solidFill>
            </a:endParaRPr>
          </a:p>
          <a:p>
            <a:pPr algn="ctr"/>
            <a:endParaRPr lang="en-US" sz="6600" b="1" dirty="0">
              <a:solidFill>
                <a:schemeClr val="bg1"/>
              </a:solidFill>
            </a:endParaRPr>
          </a:p>
          <a:p>
            <a:pPr algn="ctr"/>
            <a:endParaRPr lang="en-US" sz="6600" b="1" dirty="0">
              <a:solidFill>
                <a:schemeClr val="bg1"/>
              </a:solidFill>
            </a:endParaRPr>
          </a:p>
          <a:p>
            <a:pPr algn="ctr"/>
            <a:r>
              <a:rPr lang="hr-HR" sz="6600" b="1" dirty="0">
                <a:solidFill>
                  <a:schemeClr val="bg1"/>
                </a:solidFill>
              </a:rPr>
              <a:t>”Izazovi i prilike novog razdoblja EU fondova</a:t>
            </a:r>
            <a:r>
              <a:rPr lang="hr-HR" sz="5800" dirty="0">
                <a:solidFill>
                  <a:schemeClr val="bg1"/>
                </a:solidFill>
              </a:rPr>
              <a:t>”</a:t>
            </a:r>
            <a:endParaRPr lang="en-US" sz="5800" dirty="0">
              <a:solidFill>
                <a:schemeClr val="bg1"/>
              </a:solidFill>
            </a:endParaRPr>
          </a:p>
          <a:p>
            <a:pPr algn="ctr"/>
            <a:endParaRPr lang="hr-HR" sz="5800" dirty="0">
              <a:solidFill>
                <a:schemeClr val="bg1"/>
              </a:solidFill>
            </a:endParaRPr>
          </a:p>
          <a:p>
            <a:pPr algn="ctr"/>
            <a:r>
              <a:rPr lang="en-US" sz="4000" b="1" dirty="0">
                <a:solidFill>
                  <a:schemeClr val="bg1"/>
                </a:solidFill>
              </a:rPr>
              <a:t>II.DIO : NATJEČAJI NOVOG RAZDOBLJA</a:t>
            </a:r>
          </a:p>
          <a:p>
            <a:pPr algn="ctr"/>
            <a:endParaRPr lang="en-US" sz="2400" dirty="0">
              <a:solidFill>
                <a:schemeClr val="bg1"/>
              </a:solidFill>
            </a:endParaRPr>
          </a:p>
          <a:p>
            <a:pPr algn="ctr"/>
            <a:endParaRPr lang="en-US" sz="2400" dirty="0">
              <a:solidFill>
                <a:schemeClr val="bg1"/>
              </a:solidFill>
            </a:endParaRPr>
          </a:p>
          <a:p>
            <a:pPr algn="ctr"/>
            <a:endParaRPr lang="en-US" sz="2400" dirty="0">
              <a:solidFill>
                <a:schemeClr val="bg1"/>
              </a:solidFill>
            </a:endParaRPr>
          </a:p>
          <a:p>
            <a:pPr algn="ctr"/>
            <a:endParaRPr lang="en-US" sz="2400" dirty="0">
              <a:solidFill>
                <a:schemeClr val="bg1"/>
              </a:solidFill>
            </a:endParaRPr>
          </a:p>
          <a:p>
            <a:pPr algn="ctr"/>
            <a:endParaRPr lang="en-US" sz="2400" dirty="0">
              <a:solidFill>
                <a:schemeClr val="bg1"/>
              </a:solidFill>
            </a:endParaRPr>
          </a:p>
          <a:p>
            <a:pPr algn="ctr"/>
            <a:endParaRPr lang="en-US" sz="2400" dirty="0">
              <a:solidFill>
                <a:schemeClr val="bg1"/>
              </a:solidFill>
            </a:endParaRPr>
          </a:p>
          <a:p>
            <a:pPr algn="ctr"/>
            <a:endParaRPr lang="en-US" sz="2400" dirty="0">
              <a:solidFill>
                <a:schemeClr val="bg1"/>
              </a:solidFill>
            </a:endParaRPr>
          </a:p>
          <a:p>
            <a:pPr algn="ctr"/>
            <a:endParaRPr lang="en-US" sz="5800" dirty="0">
              <a:solidFill>
                <a:schemeClr val="bg1"/>
              </a:solidFill>
            </a:endParaRPr>
          </a:p>
        </p:txBody>
      </p:sp>
      <p:sp>
        <p:nvSpPr>
          <p:cNvPr id="5" name="Naslov 1">
            <a:extLst>
              <a:ext uri="{FF2B5EF4-FFF2-40B4-BE49-F238E27FC236}">
                <a16:creationId xmlns:a16="http://schemas.microsoft.com/office/drawing/2014/main" id="{331504AA-35F3-7A82-6C9A-D021B2A0FE58}"/>
              </a:ext>
            </a:extLst>
          </p:cNvPr>
          <p:cNvSpPr txBox="1">
            <a:spLocks/>
          </p:cNvSpPr>
          <p:nvPr/>
        </p:nvSpPr>
        <p:spPr>
          <a:xfrm>
            <a:off x="0" y="5531566"/>
            <a:ext cx="12192000" cy="89343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hr-HR" sz="2400" dirty="0">
                <a:solidFill>
                  <a:schemeClr val="bg1"/>
                </a:solidFill>
              </a:rPr>
              <a:t>9. </a:t>
            </a:r>
            <a:r>
              <a:rPr lang="en-US" sz="2400" dirty="0" err="1">
                <a:solidFill>
                  <a:schemeClr val="bg1"/>
                </a:solidFill>
              </a:rPr>
              <a:t>svibanj</a:t>
            </a:r>
            <a:r>
              <a:rPr lang="hr-HR" sz="2400" dirty="0">
                <a:solidFill>
                  <a:schemeClr val="bg1"/>
                </a:solidFill>
              </a:rPr>
              <a:t> 2023.</a:t>
            </a:r>
            <a:endParaRPr lang="en-US" sz="2400" dirty="0">
              <a:solidFill>
                <a:schemeClr val="bg1"/>
              </a:solidFill>
            </a:endParaRPr>
          </a:p>
          <a:p>
            <a:pPr algn="ctr"/>
            <a:endParaRPr lang="en-US" sz="2400" dirty="0">
              <a:solidFill>
                <a:schemeClr val="bg1"/>
              </a:solidFill>
            </a:endParaRPr>
          </a:p>
          <a:p>
            <a:pPr algn="ctr"/>
            <a:endParaRPr lang="hr-HR" sz="2400" dirty="0">
              <a:solidFill>
                <a:schemeClr val="bg1"/>
              </a:solidFill>
            </a:endParaRPr>
          </a:p>
          <a:p>
            <a:pPr algn="r"/>
            <a:r>
              <a:rPr lang="en-US" sz="2400" dirty="0">
                <a:solidFill>
                  <a:schemeClr val="bg1"/>
                </a:solidFill>
              </a:rPr>
              <a:t>									</a:t>
            </a:r>
            <a:r>
              <a:rPr lang="hr-HR" sz="2400" dirty="0">
                <a:solidFill>
                  <a:schemeClr val="bg1"/>
                </a:solidFill>
              </a:rPr>
              <a:t>HUP-EUPRO</a:t>
            </a:r>
            <a:endParaRPr lang="en-US" sz="2400" dirty="0">
              <a:solidFill>
                <a:schemeClr val="bg1"/>
              </a:solidFill>
            </a:endParaRPr>
          </a:p>
          <a:p>
            <a:pPr algn="ctr"/>
            <a:r>
              <a:rPr lang="en-US" sz="2400" b="1" dirty="0">
                <a:solidFill>
                  <a:schemeClr val="bg1"/>
                </a:solidFill>
              </a:rPr>
              <a:t>												</a:t>
            </a:r>
            <a:r>
              <a:rPr lang="hr-HR" sz="2400" dirty="0">
                <a:solidFill>
                  <a:schemeClr val="bg1"/>
                </a:solidFill>
              </a:rPr>
              <a:t>ZAGREB </a:t>
            </a:r>
          </a:p>
          <a:p>
            <a:pPr algn="ctr"/>
            <a:endParaRPr lang="en-US" sz="2400" dirty="0">
              <a:solidFill>
                <a:schemeClr val="bg1"/>
              </a:solidFill>
            </a:endParaRPr>
          </a:p>
          <a:p>
            <a:pPr algn="ctr"/>
            <a:endParaRPr lang="en-US" sz="3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096227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slov 1">
            <a:extLst>
              <a:ext uri="{FF2B5EF4-FFF2-40B4-BE49-F238E27FC236}">
                <a16:creationId xmlns:a16="http://schemas.microsoft.com/office/drawing/2014/main" id="{BE261C8F-8701-83DC-65E5-8B123C9E7CCC}"/>
              </a:ext>
            </a:extLst>
          </p:cNvPr>
          <p:cNvSpPr txBox="1">
            <a:spLocks/>
          </p:cNvSpPr>
          <p:nvPr/>
        </p:nvSpPr>
        <p:spPr>
          <a:xfrm>
            <a:off x="-86360" y="0"/>
            <a:ext cx="12192000" cy="361530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US" b="1" dirty="0">
              <a:solidFill>
                <a:schemeClr val="bg1"/>
              </a:solidFill>
            </a:endParaRPr>
          </a:p>
          <a:p>
            <a:pPr algn="ctr"/>
            <a:endParaRPr lang="en-US" b="1" dirty="0">
              <a:solidFill>
                <a:schemeClr val="bg1"/>
              </a:solidFill>
            </a:endParaRPr>
          </a:p>
          <a:p>
            <a:pPr algn="ctr"/>
            <a:r>
              <a:rPr lang="en-US" sz="4800" b="1" dirty="0">
                <a:solidFill>
                  <a:schemeClr val="bg1"/>
                </a:solidFill>
              </a:rPr>
              <a:t> Status </a:t>
            </a:r>
            <a:r>
              <a:rPr lang="en-US" sz="4800" b="1" dirty="0" err="1">
                <a:solidFill>
                  <a:schemeClr val="bg1"/>
                </a:solidFill>
              </a:rPr>
              <a:t>provedbe</a:t>
            </a:r>
            <a:r>
              <a:rPr lang="en-US" sz="4800" b="1" dirty="0">
                <a:solidFill>
                  <a:schemeClr val="bg1"/>
                </a:solidFill>
              </a:rPr>
              <a:t> </a:t>
            </a:r>
            <a:r>
              <a:rPr lang="en-US" sz="4800" b="1" dirty="0" err="1">
                <a:solidFill>
                  <a:schemeClr val="bg1"/>
                </a:solidFill>
              </a:rPr>
              <a:t>programa</a:t>
            </a:r>
            <a:r>
              <a:rPr lang="en-US" sz="4800" b="1" dirty="0">
                <a:solidFill>
                  <a:schemeClr val="bg1"/>
                </a:solidFill>
              </a:rPr>
              <a:t> </a:t>
            </a:r>
          </a:p>
          <a:p>
            <a:pPr algn="ctr"/>
            <a:r>
              <a:rPr lang="en-US" sz="4800" b="1" dirty="0">
                <a:solidFill>
                  <a:schemeClr val="bg1"/>
                </a:solidFill>
              </a:rPr>
              <a:t>2021-2027</a:t>
            </a:r>
          </a:p>
          <a:p>
            <a:pPr algn="ctr"/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4C21EA1E-DBB2-2097-E05C-E575261902E9}"/>
              </a:ext>
            </a:extLst>
          </p:cNvPr>
          <p:cNvSpPr txBox="1">
            <a:spLocks/>
          </p:cNvSpPr>
          <p:nvPr/>
        </p:nvSpPr>
        <p:spPr>
          <a:xfrm>
            <a:off x="1026160" y="4159966"/>
            <a:ext cx="9966960" cy="89343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l-PL" sz="4000" dirty="0">
                <a:solidFill>
                  <a:schemeClr val="bg1"/>
                </a:solidFill>
              </a:rPr>
              <a:t>Ministarstvo</a:t>
            </a:r>
            <a:r>
              <a:rPr lang="en-US" sz="4000" dirty="0">
                <a:solidFill>
                  <a:schemeClr val="bg1"/>
                </a:solidFill>
              </a:rPr>
              <a:t> </a:t>
            </a:r>
            <a:r>
              <a:rPr lang="en-US" sz="4000" dirty="0" err="1">
                <a:solidFill>
                  <a:schemeClr val="bg1"/>
                </a:solidFill>
              </a:rPr>
              <a:t>poljoprivrede</a:t>
            </a:r>
            <a:r>
              <a:rPr lang="pl-PL" sz="4000" dirty="0">
                <a:solidFill>
                  <a:schemeClr val="bg1"/>
                </a:solidFill>
              </a:rPr>
              <a:t> </a:t>
            </a:r>
            <a:endParaRPr lang="hr-HR" sz="4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410128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slov 1">
            <a:extLst>
              <a:ext uri="{FF2B5EF4-FFF2-40B4-BE49-F238E27FC236}">
                <a16:creationId xmlns:a16="http://schemas.microsoft.com/office/drawing/2014/main" id="{BE261C8F-8701-83DC-65E5-8B123C9E7CCC}"/>
              </a:ext>
            </a:extLst>
          </p:cNvPr>
          <p:cNvSpPr txBox="1">
            <a:spLocks/>
          </p:cNvSpPr>
          <p:nvPr/>
        </p:nvSpPr>
        <p:spPr>
          <a:xfrm>
            <a:off x="-325120" y="1613786"/>
            <a:ext cx="12090400" cy="23876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US" sz="6600" b="1" dirty="0">
              <a:solidFill>
                <a:schemeClr val="bg1"/>
              </a:solidFill>
            </a:endParaRPr>
          </a:p>
          <a:p>
            <a:pPr algn="ctr"/>
            <a:endParaRPr lang="en-US" sz="6600" b="1" dirty="0">
              <a:solidFill>
                <a:schemeClr val="bg1"/>
              </a:solidFill>
            </a:endParaRPr>
          </a:p>
          <a:p>
            <a:pPr algn="ctr"/>
            <a:endParaRPr lang="en-US" sz="6600" b="1" dirty="0">
              <a:solidFill>
                <a:schemeClr val="bg1"/>
              </a:solidFill>
            </a:endParaRPr>
          </a:p>
          <a:p>
            <a:pPr algn="ctr"/>
            <a:r>
              <a:rPr lang="hr-HR" sz="3600" b="1" dirty="0">
                <a:solidFill>
                  <a:schemeClr val="bg1"/>
                </a:solidFill>
              </a:rPr>
              <a:t>”</a:t>
            </a:r>
            <a:r>
              <a:rPr lang="en-US" sz="3600" b="1" dirty="0">
                <a:solidFill>
                  <a:schemeClr val="bg1"/>
                </a:solidFill>
              </a:rPr>
              <a:t>INDIKATIVNI GODIŠNJI PLAN OBJAVE POZIVA NA DOSTAVU PROJEKTNIH PRIJEDLOGA ZA </a:t>
            </a:r>
            <a:br>
              <a:rPr lang="en-US" sz="3600" b="1" dirty="0">
                <a:solidFill>
                  <a:schemeClr val="bg1"/>
                </a:solidFill>
              </a:rPr>
            </a:br>
            <a:r>
              <a:rPr lang="en-US" sz="3600" b="1" dirty="0">
                <a:solidFill>
                  <a:schemeClr val="bg1"/>
                </a:solidFill>
              </a:rPr>
              <a:t>2023. GODINU </a:t>
            </a:r>
            <a:r>
              <a:rPr lang="hr-HR" sz="3600" dirty="0">
                <a:solidFill>
                  <a:schemeClr val="bg1"/>
                </a:solidFill>
              </a:rPr>
              <a:t>”</a:t>
            </a:r>
          </a:p>
          <a:p>
            <a:pPr algn="ctr"/>
            <a:endParaRPr lang="en-US" sz="2400" dirty="0">
              <a:solidFill>
                <a:schemeClr val="bg1"/>
              </a:solidFill>
            </a:endParaRPr>
          </a:p>
          <a:p>
            <a:pPr algn="ctr"/>
            <a:endParaRPr lang="en-US" sz="2400" dirty="0">
              <a:solidFill>
                <a:schemeClr val="bg1"/>
              </a:solidFill>
            </a:endParaRPr>
          </a:p>
          <a:p>
            <a:pPr algn="ctr"/>
            <a:endParaRPr lang="en-US" sz="2400" dirty="0">
              <a:solidFill>
                <a:schemeClr val="bg1"/>
              </a:solidFill>
            </a:endParaRPr>
          </a:p>
          <a:p>
            <a:pPr algn="ctr"/>
            <a:endParaRPr lang="en-US" sz="2400" dirty="0">
              <a:solidFill>
                <a:schemeClr val="bg1"/>
              </a:solidFill>
            </a:endParaRPr>
          </a:p>
          <a:p>
            <a:pPr algn="ctr"/>
            <a:endParaRPr lang="en-US" sz="2400" dirty="0">
              <a:solidFill>
                <a:schemeClr val="bg1"/>
              </a:solidFill>
            </a:endParaRPr>
          </a:p>
          <a:p>
            <a:pPr algn="ctr"/>
            <a:endParaRPr lang="en-US" sz="5800" dirty="0">
              <a:solidFill>
                <a:schemeClr val="bg1"/>
              </a:solidFill>
            </a:endParaRPr>
          </a:p>
        </p:txBody>
      </p:sp>
      <p:sp>
        <p:nvSpPr>
          <p:cNvPr id="5" name="Naslov 1">
            <a:extLst>
              <a:ext uri="{FF2B5EF4-FFF2-40B4-BE49-F238E27FC236}">
                <a16:creationId xmlns:a16="http://schemas.microsoft.com/office/drawing/2014/main" id="{331504AA-35F3-7A82-6C9A-D021B2A0FE58}"/>
              </a:ext>
            </a:extLst>
          </p:cNvPr>
          <p:cNvSpPr txBox="1">
            <a:spLocks/>
          </p:cNvSpPr>
          <p:nvPr/>
        </p:nvSpPr>
        <p:spPr>
          <a:xfrm>
            <a:off x="0" y="5531566"/>
            <a:ext cx="12192000" cy="89343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hr-HR" sz="2400" dirty="0">
              <a:solidFill>
                <a:schemeClr val="bg1"/>
              </a:solidFill>
            </a:endParaRPr>
          </a:p>
          <a:p>
            <a:pPr algn="r"/>
            <a:r>
              <a:rPr lang="en-US" sz="2400" dirty="0">
                <a:solidFill>
                  <a:schemeClr val="bg1"/>
                </a:solidFill>
              </a:rPr>
              <a:t>									  </a:t>
            </a:r>
            <a:r>
              <a:rPr lang="hr-HR" sz="2400" dirty="0">
                <a:solidFill>
                  <a:schemeClr val="bg1"/>
                </a:solidFill>
              </a:rPr>
              <a:t>HUP-EUPRO</a:t>
            </a:r>
            <a:endParaRPr lang="en-US" sz="2400" dirty="0">
              <a:solidFill>
                <a:schemeClr val="bg1"/>
              </a:solidFill>
            </a:endParaRPr>
          </a:p>
          <a:p>
            <a:pPr algn="ctr"/>
            <a:r>
              <a:rPr lang="en-US" sz="2400" b="1" dirty="0">
                <a:solidFill>
                  <a:schemeClr val="bg1"/>
                </a:solidFill>
              </a:rPr>
              <a:t>												</a:t>
            </a:r>
            <a:r>
              <a:rPr lang="hr-HR" sz="2400" dirty="0">
                <a:solidFill>
                  <a:schemeClr val="bg1"/>
                </a:solidFill>
              </a:rPr>
              <a:t>ZAGREB </a:t>
            </a:r>
          </a:p>
          <a:p>
            <a:pPr algn="ctr"/>
            <a:endParaRPr lang="en-US" sz="2400" dirty="0">
              <a:solidFill>
                <a:schemeClr val="bg1"/>
              </a:solidFill>
            </a:endParaRPr>
          </a:p>
          <a:p>
            <a:pPr algn="ctr"/>
            <a:endParaRPr lang="en-US" sz="3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578133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slov 1">
            <a:extLst>
              <a:ext uri="{FF2B5EF4-FFF2-40B4-BE49-F238E27FC236}">
                <a16:creationId xmlns:a16="http://schemas.microsoft.com/office/drawing/2014/main" id="{1746E8AE-1B7E-7068-0CDF-D000316D77D7}"/>
              </a:ext>
            </a:extLst>
          </p:cNvPr>
          <p:cNvSpPr txBox="1">
            <a:spLocks/>
          </p:cNvSpPr>
          <p:nvPr/>
        </p:nvSpPr>
        <p:spPr>
          <a:xfrm>
            <a:off x="1451811" y="477083"/>
            <a:ext cx="9288378" cy="119572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5000" b="1" dirty="0">
                <a:solidFill>
                  <a:schemeClr val="bg1"/>
                </a:solidFill>
                <a:latin typeface="+mn-lt"/>
              </a:rPr>
              <a:t>Panel: EU NATJEČAJI 2023/2024</a:t>
            </a:r>
            <a:endParaRPr lang="en-US" sz="5000" b="1" dirty="0">
              <a:solidFill>
                <a:schemeClr val="bg1"/>
              </a:solidFill>
            </a:endParaRPr>
          </a:p>
        </p:txBody>
      </p:sp>
      <p:sp>
        <p:nvSpPr>
          <p:cNvPr id="8" name="TekstniOkvir 7">
            <a:extLst>
              <a:ext uri="{FF2B5EF4-FFF2-40B4-BE49-F238E27FC236}">
                <a16:creationId xmlns:a16="http://schemas.microsoft.com/office/drawing/2014/main" id="{F63AED19-13DC-7FB7-6F29-274FC1B36DE3}"/>
              </a:ext>
            </a:extLst>
          </p:cNvPr>
          <p:cNvSpPr txBox="1"/>
          <p:nvPr/>
        </p:nvSpPr>
        <p:spPr>
          <a:xfrm>
            <a:off x="567208" y="1758115"/>
            <a:ext cx="11382704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chemeClr val="bg1"/>
                </a:solidFill>
                <a:latin typeface="+mn-lt"/>
              </a:rPr>
              <a:t>Moderator:</a:t>
            </a:r>
            <a:r>
              <a:rPr lang="en-US" sz="1800" b="1" dirty="0">
                <a:solidFill>
                  <a:srgbClr val="22222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800" b="1" dirty="0">
                <a:solidFill>
                  <a:schemeClr val="bg1"/>
                </a:solidFill>
                <a:effectLst/>
                <a:ea typeface="Times New Roman" panose="02020603050405020304" pitchFamily="18" charset="0"/>
              </a:rPr>
              <a:t>LJUBOMIR JELIĆ</a:t>
            </a:r>
            <a:r>
              <a:rPr lang="en-US" sz="2000" b="1" dirty="0">
                <a:solidFill>
                  <a:schemeClr val="bg1"/>
                </a:solidFill>
                <a:latin typeface="+mn-lt"/>
              </a:rPr>
              <a:t>, </a:t>
            </a:r>
            <a:r>
              <a:rPr lang="en-US" sz="2000" b="1" dirty="0" err="1">
                <a:solidFill>
                  <a:schemeClr val="bg1"/>
                </a:solidFill>
                <a:latin typeface="+mn-lt"/>
              </a:rPr>
              <a:t>Jelić</a:t>
            </a:r>
            <a:r>
              <a:rPr lang="en-US" sz="2000" b="1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latin typeface="+mn-lt"/>
              </a:rPr>
              <a:t>konzalting</a:t>
            </a:r>
            <a:r>
              <a:rPr lang="en-US" sz="2000" b="1" dirty="0">
                <a:solidFill>
                  <a:schemeClr val="bg1"/>
                </a:solidFill>
                <a:latin typeface="+mn-lt"/>
              </a:rPr>
              <a:t> d.o.o.</a:t>
            </a:r>
          </a:p>
          <a:p>
            <a:pPr algn="ctr"/>
            <a:endParaRPr lang="en-US" sz="2000" b="1" dirty="0">
              <a:solidFill>
                <a:schemeClr val="bg1"/>
              </a:solidFill>
              <a:latin typeface="+mn-lt"/>
            </a:endParaRP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2800" b="1" dirty="0">
                <a:solidFill>
                  <a:schemeClr val="bg1"/>
                </a:solidFill>
                <a:latin typeface="+mn-lt"/>
              </a:rPr>
              <a:t>LANA BAČURA</a:t>
            </a:r>
            <a:r>
              <a:rPr lang="en-US" sz="2000" b="1" dirty="0">
                <a:solidFill>
                  <a:schemeClr val="bg1"/>
                </a:solidFill>
                <a:latin typeface="+mn-lt"/>
              </a:rPr>
              <a:t>, </a:t>
            </a:r>
            <a:r>
              <a:rPr lang="en-US" sz="2000" b="1" dirty="0" err="1">
                <a:solidFill>
                  <a:schemeClr val="bg1"/>
                </a:solidFill>
                <a:latin typeface="+mn-lt"/>
              </a:rPr>
              <a:t>voditeljica</a:t>
            </a:r>
            <a:r>
              <a:rPr lang="en-US" sz="2000" b="1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latin typeface="+mn-lt"/>
              </a:rPr>
              <a:t>Sl</a:t>
            </a:r>
            <a:r>
              <a:rPr lang="hr-HR" sz="2000" b="1" i="0" dirty="0" err="1">
                <a:solidFill>
                  <a:schemeClr val="bg1"/>
                </a:solidFill>
                <a:effectLst/>
              </a:rPr>
              <a:t>užb</a:t>
            </a:r>
            <a:r>
              <a:rPr lang="en-US" sz="2000" b="1" i="0" dirty="0">
                <a:solidFill>
                  <a:schemeClr val="bg1"/>
                </a:solidFill>
                <a:effectLst/>
              </a:rPr>
              <a:t>e</a:t>
            </a:r>
            <a:r>
              <a:rPr lang="hr-HR" sz="2000" b="1" i="0" dirty="0">
                <a:solidFill>
                  <a:schemeClr val="bg1"/>
                </a:solidFill>
                <a:effectLst/>
              </a:rPr>
              <a:t> za razvoj konkurentnosti poljoprivrede i šumarstva</a:t>
            </a:r>
            <a:r>
              <a:rPr lang="en-US" sz="2000" b="1" i="0" dirty="0">
                <a:solidFill>
                  <a:schemeClr val="bg1"/>
                </a:solidFill>
                <a:effectLst/>
              </a:rPr>
              <a:t>, </a:t>
            </a:r>
            <a:r>
              <a:rPr lang="en-US" sz="2000" b="1" dirty="0" err="1">
                <a:solidFill>
                  <a:schemeClr val="bg1"/>
                </a:solidFill>
              </a:rPr>
              <a:t>Ministarstvo</a:t>
            </a:r>
            <a:r>
              <a:rPr lang="en-US" sz="2000" b="1" dirty="0">
                <a:solidFill>
                  <a:schemeClr val="bg1"/>
                </a:solidFill>
              </a:rPr>
              <a:t>    </a:t>
            </a:r>
          </a:p>
          <a:p>
            <a:r>
              <a:rPr lang="en-US" sz="2000" b="1" dirty="0">
                <a:solidFill>
                  <a:schemeClr val="bg1"/>
                </a:solidFill>
              </a:rPr>
              <a:t>      </a:t>
            </a:r>
            <a:r>
              <a:rPr lang="en-US" sz="2000" b="1" dirty="0" err="1">
                <a:solidFill>
                  <a:schemeClr val="bg1"/>
                </a:solidFill>
              </a:rPr>
              <a:t>poljoprivrede</a:t>
            </a:r>
            <a:endParaRPr lang="en-US" sz="2000" b="1" dirty="0">
              <a:solidFill>
                <a:schemeClr val="bg1"/>
              </a:solidFill>
            </a:endParaRPr>
          </a:p>
          <a:p>
            <a:endParaRPr lang="en-US" sz="2000" b="1" dirty="0">
              <a:solidFill>
                <a:schemeClr val="bg1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2800" b="1" dirty="0">
                <a:solidFill>
                  <a:schemeClr val="bg1"/>
                </a:solidFill>
                <a:latin typeface="vladarhserif_regregular"/>
              </a:rPr>
              <a:t>IVA NOVAK</a:t>
            </a:r>
            <a:r>
              <a:rPr lang="en-US" sz="2000" b="1" dirty="0">
                <a:solidFill>
                  <a:schemeClr val="bg1"/>
                </a:solidFill>
                <a:latin typeface="vladarhserif_regregular"/>
              </a:rPr>
              <a:t>, </a:t>
            </a:r>
            <a:r>
              <a:rPr lang="en-US" sz="2000" b="1" dirty="0" err="1">
                <a:solidFill>
                  <a:schemeClr val="bg1"/>
                </a:solidFill>
                <a:latin typeface="vladarhserif_regregular"/>
              </a:rPr>
              <a:t>ravnateljica</a:t>
            </a:r>
            <a:r>
              <a:rPr lang="en-US" sz="2000" b="1" dirty="0">
                <a:solidFill>
                  <a:schemeClr val="bg1"/>
                </a:solidFill>
                <a:effectLst/>
                <a:latin typeface="vladarhserif_regregular"/>
              </a:rPr>
              <a:t> </a:t>
            </a:r>
            <a:r>
              <a:rPr lang="hr-HR" sz="2000" b="1" dirty="0">
                <a:solidFill>
                  <a:schemeClr val="bg1"/>
                </a:solidFill>
                <a:effectLst/>
                <a:latin typeface="vladarhserif_regregular"/>
              </a:rPr>
              <a:t>Uprav</a:t>
            </a:r>
            <a:r>
              <a:rPr lang="en-US" sz="2000" b="1" dirty="0">
                <a:solidFill>
                  <a:schemeClr val="bg1"/>
                </a:solidFill>
                <a:effectLst/>
                <a:latin typeface="vladarhserif_regregular"/>
              </a:rPr>
              <a:t>e</a:t>
            </a:r>
            <a:r>
              <a:rPr lang="hr-HR" sz="2000" b="1" dirty="0">
                <a:solidFill>
                  <a:schemeClr val="bg1"/>
                </a:solidFill>
                <a:effectLst/>
                <a:latin typeface="vladarhserif_regregular"/>
              </a:rPr>
              <a:t> za strateško planiranje i koordinaciju fondova EU</a:t>
            </a:r>
            <a:r>
              <a:rPr lang="en-US" sz="2000" b="1" dirty="0">
                <a:solidFill>
                  <a:schemeClr val="bg1"/>
                </a:solidFill>
                <a:effectLst/>
                <a:latin typeface="vladarhserif_regregular"/>
              </a:rPr>
              <a:t>, </a:t>
            </a:r>
            <a:r>
              <a:rPr lang="en-US" sz="2000" b="1" dirty="0" err="1">
                <a:solidFill>
                  <a:schemeClr val="bg1"/>
                </a:solidFill>
                <a:latin typeface="+mn-lt"/>
              </a:rPr>
              <a:t>Ministarstvo</a:t>
            </a:r>
            <a:r>
              <a:rPr lang="en-US" sz="2000" b="1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latin typeface="+mn-lt"/>
              </a:rPr>
              <a:t>regionalnoga</a:t>
            </a:r>
            <a:r>
              <a:rPr lang="en-US" sz="2000" b="1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latin typeface="+mn-lt"/>
              </a:rPr>
              <a:t>razvoja</a:t>
            </a:r>
            <a:r>
              <a:rPr lang="en-US" sz="2000" b="1" dirty="0">
                <a:solidFill>
                  <a:schemeClr val="bg1"/>
                </a:solidFill>
                <a:latin typeface="+mn-lt"/>
              </a:rPr>
              <a:t> i </a:t>
            </a:r>
            <a:r>
              <a:rPr lang="en-US" sz="2000" b="1" dirty="0" err="1">
                <a:solidFill>
                  <a:schemeClr val="bg1"/>
                </a:solidFill>
                <a:latin typeface="+mn-lt"/>
              </a:rPr>
              <a:t>fondova</a:t>
            </a:r>
            <a:r>
              <a:rPr lang="en-US" sz="2000" b="1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latin typeface="+mn-lt"/>
              </a:rPr>
              <a:t>Europske</a:t>
            </a:r>
            <a:r>
              <a:rPr lang="en-US" sz="2000" b="1" dirty="0">
                <a:solidFill>
                  <a:schemeClr val="bg1"/>
                </a:solidFill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latin typeface="+mn-lt"/>
              </a:rPr>
              <a:t>unije</a:t>
            </a:r>
            <a:endParaRPr lang="en-US" sz="2000" b="1" dirty="0">
              <a:solidFill>
                <a:schemeClr val="bg1"/>
              </a:solidFill>
              <a:latin typeface="+mn-lt"/>
            </a:endParaRPr>
          </a:p>
          <a:p>
            <a:pPr marL="342900" indent="-342900">
              <a:buFont typeface="Wingdings" panose="05000000000000000000" pitchFamily="2" charset="2"/>
              <a:buChar char="q"/>
            </a:pPr>
            <a:endParaRPr lang="en-US" sz="2800" b="1" dirty="0">
              <a:solidFill>
                <a:schemeClr val="bg1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2800" b="1" dirty="0">
                <a:solidFill>
                  <a:schemeClr val="bg1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SANJA FIŠER</a:t>
            </a:r>
            <a:r>
              <a:rPr lang="en-US" sz="2000" b="1" dirty="0">
                <a:solidFill>
                  <a:schemeClr val="bg1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hr-HR" sz="2000" b="1" dirty="0">
                <a:solidFill>
                  <a:schemeClr val="bg1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Uprava za programe i projekte EU, europske i međunarodne poslove, </a:t>
            </a:r>
            <a:r>
              <a:rPr lang="en-US" sz="2000" b="1" dirty="0" err="1">
                <a:solidFill>
                  <a:schemeClr val="bg1"/>
                </a:solidFill>
              </a:rPr>
              <a:t>Ministarstvo</a:t>
            </a:r>
            <a:r>
              <a:rPr lang="en-US" sz="2000" b="1" dirty="0">
                <a:solidFill>
                  <a:schemeClr val="bg1"/>
                </a:solidFill>
              </a:rPr>
              <a:t> </a:t>
            </a:r>
            <a:r>
              <a:rPr lang="en-US" sz="2000" b="1" dirty="0" err="1">
                <a:solidFill>
                  <a:schemeClr val="bg1"/>
                </a:solidFill>
              </a:rPr>
              <a:t>gospodarstva</a:t>
            </a:r>
            <a:r>
              <a:rPr lang="en-US" sz="2000" b="1" dirty="0">
                <a:solidFill>
                  <a:schemeClr val="bg1"/>
                </a:solidFill>
              </a:rPr>
              <a:t> i </a:t>
            </a:r>
            <a:r>
              <a:rPr lang="en-US" sz="2000" b="1" dirty="0" err="1">
                <a:solidFill>
                  <a:schemeClr val="bg1"/>
                </a:solidFill>
              </a:rPr>
              <a:t>održivog</a:t>
            </a:r>
            <a:r>
              <a:rPr lang="en-US" sz="2000" b="1" dirty="0">
                <a:solidFill>
                  <a:schemeClr val="bg1"/>
                </a:solidFill>
              </a:rPr>
              <a:t> </a:t>
            </a:r>
            <a:r>
              <a:rPr lang="en-US" sz="2000" b="1" dirty="0" err="1">
                <a:solidFill>
                  <a:schemeClr val="bg1"/>
                </a:solidFill>
              </a:rPr>
              <a:t>razvoja</a:t>
            </a:r>
            <a:endParaRPr lang="en-US" sz="2000" b="1" dirty="0">
              <a:solidFill>
                <a:schemeClr val="bg1"/>
              </a:solidFill>
            </a:endParaRPr>
          </a:p>
          <a:p>
            <a:endParaRPr lang="en-US" sz="2000" b="1" dirty="0">
              <a:solidFill>
                <a:schemeClr val="bg1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q"/>
            </a:pP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4B70D53-EA63-D510-68C6-EBF1926750D7}"/>
              </a:ext>
            </a:extLst>
          </p:cNvPr>
          <p:cNvSpPr txBox="1"/>
          <p:nvPr/>
        </p:nvSpPr>
        <p:spPr>
          <a:xfrm>
            <a:off x="-1087120" y="5920121"/>
            <a:ext cx="1327912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nter Medium"/>
                <a:ea typeface="+mn-ea"/>
                <a:cs typeface="+mn-cs"/>
              </a:rPr>
              <a:t>												</a:t>
            </a:r>
            <a:endParaRPr kumimoji="0" lang="hr-HR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Inter Medium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5240410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slov 1">
            <a:extLst>
              <a:ext uri="{FF2B5EF4-FFF2-40B4-BE49-F238E27FC236}">
                <a16:creationId xmlns:a16="http://schemas.microsoft.com/office/drawing/2014/main" id="{1746E8AE-1B7E-7068-0CDF-D000316D77D7}"/>
              </a:ext>
            </a:extLst>
          </p:cNvPr>
          <p:cNvSpPr txBox="1">
            <a:spLocks/>
          </p:cNvSpPr>
          <p:nvPr/>
        </p:nvSpPr>
        <p:spPr>
          <a:xfrm>
            <a:off x="111760" y="570539"/>
            <a:ext cx="11837101" cy="119572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000" b="1" dirty="0">
                <a:solidFill>
                  <a:schemeClr val="bg1"/>
                </a:solidFill>
                <a:latin typeface="+mn-lt"/>
              </a:rPr>
              <a:t>PROGRAM KONKURENTNOSTI I KOHEZIJA </a:t>
            </a:r>
          </a:p>
          <a:p>
            <a:pPr algn="ctr"/>
            <a:endParaRPr lang="en-US" sz="4800" b="1" dirty="0">
              <a:solidFill>
                <a:schemeClr val="bg1"/>
              </a:solidFill>
            </a:endParaRPr>
          </a:p>
        </p:txBody>
      </p:sp>
      <p:graphicFrame>
        <p:nvGraphicFramePr>
          <p:cNvPr id="3" name="Rezervirano mjesto za sadržaj 2" descr="Okomiti popis isticanja s grafičkim oznakama koji prikazuje tri grupe posložene jedna ispod druge i natuknice za opise zadataka ispod svake grupe">
            <a:extLst>
              <a:ext uri="{FF2B5EF4-FFF2-40B4-BE49-F238E27FC236}">
                <a16:creationId xmlns:a16="http://schemas.microsoft.com/office/drawing/2014/main" id="{623FA234-E5F8-8868-5BE1-9736E6E1D4D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54381379"/>
              </p:ext>
            </p:extLst>
          </p:nvPr>
        </p:nvGraphicFramePr>
        <p:xfrm>
          <a:off x="487680" y="1087120"/>
          <a:ext cx="11461181" cy="530351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7555009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slov 1">
            <a:extLst>
              <a:ext uri="{FF2B5EF4-FFF2-40B4-BE49-F238E27FC236}">
                <a16:creationId xmlns:a16="http://schemas.microsoft.com/office/drawing/2014/main" id="{DB2A6492-B0A6-64EC-054D-39CD6A9579D3}"/>
              </a:ext>
            </a:extLst>
          </p:cNvPr>
          <p:cNvSpPr txBox="1">
            <a:spLocks/>
          </p:cNvSpPr>
          <p:nvPr/>
        </p:nvSpPr>
        <p:spPr>
          <a:xfrm>
            <a:off x="558800" y="1816986"/>
            <a:ext cx="10535920" cy="23876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US" sz="5800" dirty="0">
              <a:solidFill>
                <a:schemeClr val="bg1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08A3A34-A859-32EE-C336-11B9D83217F9}"/>
              </a:ext>
            </a:extLst>
          </p:cNvPr>
          <p:cNvSpPr txBox="1"/>
          <p:nvPr/>
        </p:nvSpPr>
        <p:spPr>
          <a:xfrm>
            <a:off x="843280" y="1379570"/>
            <a:ext cx="9712960" cy="32624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hr-HR" sz="6000" b="1" dirty="0">
                <a:solidFill>
                  <a:schemeClr val="bg1"/>
                </a:solidFill>
              </a:rPr>
              <a:t>Š</a:t>
            </a:r>
            <a:r>
              <a:rPr lang="en-US" sz="6000" b="1" dirty="0">
                <a:solidFill>
                  <a:schemeClr val="bg1"/>
                </a:solidFill>
              </a:rPr>
              <a:t>IME</a:t>
            </a:r>
            <a:r>
              <a:rPr lang="hr-HR" sz="6000" b="1" dirty="0">
                <a:solidFill>
                  <a:schemeClr val="bg1"/>
                </a:solidFill>
              </a:rPr>
              <a:t> E</a:t>
            </a:r>
            <a:r>
              <a:rPr lang="en-US" sz="6000" b="1" dirty="0">
                <a:solidFill>
                  <a:schemeClr val="bg1"/>
                </a:solidFill>
              </a:rPr>
              <a:t>RLIĆ</a:t>
            </a:r>
          </a:p>
          <a:p>
            <a:pPr algn="ctr"/>
            <a:endParaRPr lang="en-US" sz="5800" dirty="0">
              <a:solidFill>
                <a:schemeClr val="bg1"/>
              </a:solidFill>
            </a:endParaRPr>
          </a:p>
          <a:p>
            <a:pPr algn="ctr"/>
            <a:r>
              <a:rPr lang="hr-HR" sz="4400" dirty="0">
                <a:solidFill>
                  <a:schemeClr val="bg1"/>
                </a:solidFill>
              </a:rPr>
              <a:t>ministar regionalnoga razvoja i fondova Europske</a:t>
            </a:r>
            <a:r>
              <a:rPr lang="en-US" sz="4400" dirty="0">
                <a:solidFill>
                  <a:schemeClr val="bg1"/>
                </a:solidFill>
              </a:rPr>
              <a:t> </a:t>
            </a:r>
            <a:r>
              <a:rPr lang="hr-HR" sz="4400" dirty="0">
                <a:solidFill>
                  <a:schemeClr val="bg1"/>
                </a:solidFill>
              </a:rPr>
              <a:t>unije</a:t>
            </a:r>
            <a:endParaRPr lang="en-US" sz="4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472337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E6FEE57D-2784-7B69-8C31-6CA2DFB7E6AE}"/>
              </a:ext>
            </a:extLst>
          </p:cNvPr>
          <p:cNvGrpSpPr/>
          <p:nvPr/>
        </p:nvGrpSpPr>
        <p:grpSpPr>
          <a:xfrm>
            <a:off x="1213207" y="681450"/>
            <a:ext cx="9765586" cy="936000"/>
            <a:chOff x="0" y="14629"/>
            <a:chExt cx="9765586" cy="936000"/>
          </a:xfrm>
        </p:grpSpPr>
        <p:sp>
          <p:nvSpPr>
            <p:cNvPr id="20" name="Rectangle: Rounded Corners 19" title="Step 1 Title">
              <a:extLst>
                <a:ext uri="{FF2B5EF4-FFF2-40B4-BE49-F238E27FC236}">
                  <a16:creationId xmlns:a16="http://schemas.microsoft.com/office/drawing/2014/main" id="{B2F76DEA-A093-4A2B-BBBF-2372990AF883}"/>
                </a:ext>
              </a:extLst>
            </p:cNvPr>
            <p:cNvSpPr/>
            <p:nvPr/>
          </p:nvSpPr>
          <p:spPr>
            <a:xfrm>
              <a:off x="0" y="14629"/>
              <a:ext cx="9765586" cy="936000"/>
            </a:xfrm>
            <a:prstGeom prst="roundRect">
              <a:avLst/>
            </a:prstGeom>
          </p:spPr>
          <p:style>
            <a:lnRef idx="2">
              <a:schemeClr val="accent1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1" name="Rectangle: Rounded Corners 4">
              <a:extLst>
                <a:ext uri="{FF2B5EF4-FFF2-40B4-BE49-F238E27FC236}">
                  <a16:creationId xmlns:a16="http://schemas.microsoft.com/office/drawing/2014/main" id="{EAFF8FDB-83E5-ED15-64D5-1A66E6F4CBFE}"/>
                </a:ext>
              </a:extLst>
            </p:cNvPr>
            <p:cNvSpPr txBox="1"/>
            <p:nvPr/>
          </p:nvSpPr>
          <p:spPr>
            <a:xfrm>
              <a:off x="45692" y="60321"/>
              <a:ext cx="9674202" cy="84461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60960" tIns="60960" rIns="60960" bIns="60960" numCol="1" spcCol="1270" rtlCol="0" anchor="ctr" anchorCtr="0">
              <a:noAutofit/>
            </a:bodyPr>
            <a:lstStyle/>
            <a:p>
              <a:pPr marL="0" lvl="0" indent="0" algn="l" defTabSz="7112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hr-HR" b="1" kern="1200" noProof="0" dirty="0"/>
                <a:t>Poticanje osnivanja novih poduzeća, poticanje ženskog poduzetništva i poduzetništva mladih, posebno u područjima S3</a:t>
              </a:r>
            </a:p>
          </p:txBody>
        </p: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1D3D0B65-FD01-CF69-9B88-59EEB84FC6AF}"/>
              </a:ext>
            </a:extLst>
          </p:cNvPr>
          <p:cNvGrpSpPr/>
          <p:nvPr/>
        </p:nvGrpSpPr>
        <p:grpSpPr>
          <a:xfrm>
            <a:off x="1213207" y="1639425"/>
            <a:ext cx="9765586" cy="828000"/>
            <a:chOff x="0" y="972604"/>
            <a:chExt cx="9765586" cy="828000"/>
          </a:xfrm>
        </p:grpSpPr>
        <p:sp>
          <p:nvSpPr>
            <p:cNvPr id="18" name="Rectangle 17" title="Step 1 task description">
              <a:extLst>
                <a:ext uri="{FF2B5EF4-FFF2-40B4-BE49-F238E27FC236}">
                  <a16:creationId xmlns:a16="http://schemas.microsoft.com/office/drawing/2014/main" id="{061BADD1-1E4C-83EC-216F-E62FFDA2118E}"/>
                </a:ext>
              </a:extLst>
            </p:cNvPr>
            <p:cNvSpPr/>
            <p:nvPr/>
          </p:nvSpPr>
          <p:spPr>
            <a:xfrm>
              <a:off x="0" y="972604"/>
              <a:ext cx="9765586" cy="828000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E3A94A07-2F6B-DB81-43BD-0E236965CEA0}"/>
                </a:ext>
              </a:extLst>
            </p:cNvPr>
            <p:cNvSpPr txBox="1"/>
            <p:nvPr/>
          </p:nvSpPr>
          <p:spPr>
            <a:xfrm>
              <a:off x="0" y="972604"/>
              <a:ext cx="9765586" cy="82800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310057" tIns="15240" rIns="85344" bIns="15240" numCol="1" spcCol="1270" rtlCol="0" anchor="t" anchorCtr="0">
              <a:noAutofit/>
            </a:bodyPr>
            <a:lstStyle/>
            <a:p>
              <a:pPr marL="114300" lvl="1" indent="-114300" algn="l" defTabSz="533400" rtl="0">
                <a:lnSpc>
                  <a:spcPct val="90000"/>
                </a:lnSpc>
                <a:spcBef>
                  <a:spcPct val="0"/>
                </a:spcBef>
                <a:spcAft>
                  <a:spcPct val="20000"/>
                </a:spcAft>
                <a:buChar char="•"/>
              </a:pPr>
              <a:r>
                <a:rPr lang="hr-HR" sz="1200" kern="1200" noProof="0" dirty="0">
                  <a:solidFill>
                    <a:schemeClr val="bg1"/>
                  </a:solidFill>
                  <a:latin typeface="+mn-lt"/>
                </a:rPr>
                <a:t>Prihvatljivi prijavitelji: Mikro mala i srednja poduzeća,</a:t>
              </a:r>
            </a:p>
            <a:p>
              <a:pPr marL="114300" lvl="1" indent="-114300" algn="l" defTabSz="533400" rtl="0">
                <a:lnSpc>
                  <a:spcPct val="90000"/>
                </a:lnSpc>
                <a:spcBef>
                  <a:spcPct val="0"/>
                </a:spcBef>
                <a:spcAft>
                  <a:spcPct val="20000"/>
                </a:spcAft>
                <a:buChar char="•"/>
              </a:pPr>
              <a:r>
                <a:rPr lang="hr-HR" sz="1200" kern="1200" noProof="0" dirty="0">
                  <a:solidFill>
                    <a:schemeClr val="bg1"/>
                  </a:solidFill>
                  <a:latin typeface="+mn-lt"/>
                </a:rPr>
                <a:t>Ukupni iznos bespovratnih sredstava: 15.077.000 </a:t>
              </a:r>
              <a:r>
                <a:rPr lang="hr-HR" sz="1200" kern="1200" noProof="0" dirty="0">
                  <a:solidFill>
                    <a:schemeClr val="bg1"/>
                  </a:solidFill>
                  <a:latin typeface="+mn-lt"/>
                  <a:cs typeface="Dubai" panose="020B0503030403030204" pitchFamily="34" charset="-78"/>
                </a:rPr>
                <a:t>€,</a:t>
              </a:r>
              <a:endParaRPr lang="hr-HR" sz="1200" kern="1200" noProof="0" dirty="0">
                <a:solidFill>
                  <a:schemeClr val="bg1"/>
                </a:solidFill>
                <a:latin typeface="+mn-lt"/>
              </a:endParaRPr>
            </a:p>
            <a:p>
              <a:pPr marL="114300" lvl="1" indent="-114300" algn="l" defTabSz="533400" rtl="0">
                <a:lnSpc>
                  <a:spcPct val="90000"/>
                </a:lnSpc>
                <a:spcBef>
                  <a:spcPct val="0"/>
                </a:spcBef>
                <a:spcAft>
                  <a:spcPct val="20000"/>
                </a:spcAft>
                <a:buChar char="•"/>
              </a:pPr>
              <a:r>
                <a:rPr lang="hr-HR" sz="1200" kern="1200" noProof="0" dirty="0">
                  <a:solidFill>
                    <a:schemeClr val="bg1"/>
                  </a:solidFill>
                  <a:latin typeface="+mn-lt"/>
                </a:rPr>
                <a:t>Indikativni datum početka i završetka: 15.11.2023.-15.11.2024.,</a:t>
              </a:r>
            </a:p>
            <a:p>
              <a:pPr marL="114300" lvl="1" indent="-114300" algn="l" defTabSz="533400" rtl="0">
                <a:lnSpc>
                  <a:spcPct val="90000"/>
                </a:lnSpc>
                <a:spcBef>
                  <a:spcPct val="0"/>
                </a:spcBef>
                <a:spcAft>
                  <a:spcPct val="20000"/>
                </a:spcAft>
                <a:buChar char="•"/>
              </a:pPr>
              <a:r>
                <a:rPr lang="hr-HR" sz="1200" kern="1200" noProof="0" dirty="0">
                  <a:solidFill>
                    <a:schemeClr val="bg1"/>
                  </a:solidFill>
                  <a:latin typeface="+mn-lt"/>
                </a:rPr>
                <a:t>Povećan broj novoosnovanih poduzeća. Povećan udio žena u vlasničkoj strukturi poduzetnika. </a:t>
              </a:r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2FA66FB1-7D19-5184-6E39-E1F376E3A6D7}"/>
              </a:ext>
            </a:extLst>
          </p:cNvPr>
          <p:cNvGrpSpPr/>
          <p:nvPr/>
        </p:nvGrpSpPr>
        <p:grpSpPr>
          <a:xfrm>
            <a:off x="1213207" y="2467425"/>
            <a:ext cx="9765586" cy="936000"/>
            <a:chOff x="0" y="1800604"/>
            <a:chExt cx="9765586" cy="936000"/>
          </a:xfrm>
        </p:grpSpPr>
        <p:sp>
          <p:nvSpPr>
            <p:cNvPr id="16" name="Rectangle: Rounded Corners 15" title="Step 2 Title">
              <a:extLst>
                <a:ext uri="{FF2B5EF4-FFF2-40B4-BE49-F238E27FC236}">
                  <a16:creationId xmlns:a16="http://schemas.microsoft.com/office/drawing/2014/main" id="{C2CC72F7-F04E-47C2-DF59-CB275D03752B}"/>
                </a:ext>
              </a:extLst>
            </p:cNvPr>
            <p:cNvSpPr/>
            <p:nvPr/>
          </p:nvSpPr>
          <p:spPr>
            <a:xfrm>
              <a:off x="0" y="1800604"/>
              <a:ext cx="9765586" cy="936000"/>
            </a:xfrm>
            <a:prstGeom prst="roundRect">
              <a:avLst/>
            </a:prstGeom>
          </p:spPr>
          <p:style>
            <a:lnRef idx="2">
              <a:schemeClr val="accent1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7" name="Rectangle: Rounded Corners 8">
              <a:extLst>
                <a:ext uri="{FF2B5EF4-FFF2-40B4-BE49-F238E27FC236}">
                  <a16:creationId xmlns:a16="http://schemas.microsoft.com/office/drawing/2014/main" id="{177501DF-0CD1-A96E-A8A3-A2294160AB66}"/>
                </a:ext>
              </a:extLst>
            </p:cNvPr>
            <p:cNvSpPr txBox="1"/>
            <p:nvPr/>
          </p:nvSpPr>
          <p:spPr>
            <a:xfrm>
              <a:off x="45692" y="1846296"/>
              <a:ext cx="9674202" cy="84461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60960" tIns="60960" rIns="60960" bIns="60960" numCol="1" spcCol="1270" rtlCol="0" anchor="ctr" anchorCtr="0">
              <a:noAutofit/>
            </a:bodyPr>
            <a:lstStyle/>
            <a:p>
              <a:pPr marL="0" lvl="0" indent="0" algn="l" defTabSz="7112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hr-HR" sz="1600" b="1" kern="1200" noProof="0" dirty="0"/>
                <a:t>Potpora poduzećima za ispunjavanje primjenjivih zahtjeva standarda, ocjene sukladnosti i certifikacije proizvoda/usluga/procesa </a:t>
              </a:r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E8E3C4D7-69B0-C70C-252B-84C0155D4AAA}"/>
              </a:ext>
            </a:extLst>
          </p:cNvPr>
          <p:cNvGrpSpPr/>
          <p:nvPr/>
        </p:nvGrpSpPr>
        <p:grpSpPr>
          <a:xfrm>
            <a:off x="1213207" y="3403425"/>
            <a:ext cx="9765586" cy="1009125"/>
            <a:chOff x="0" y="2736604"/>
            <a:chExt cx="9765586" cy="1009125"/>
          </a:xfrm>
        </p:grpSpPr>
        <p:sp>
          <p:nvSpPr>
            <p:cNvPr id="14" name="Rectangle 13" title="Step 2 task description">
              <a:extLst>
                <a:ext uri="{FF2B5EF4-FFF2-40B4-BE49-F238E27FC236}">
                  <a16:creationId xmlns:a16="http://schemas.microsoft.com/office/drawing/2014/main" id="{E361A77E-52BC-BDE1-0D8C-081C54E95D4A}"/>
                </a:ext>
              </a:extLst>
            </p:cNvPr>
            <p:cNvSpPr/>
            <p:nvPr/>
          </p:nvSpPr>
          <p:spPr>
            <a:xfrm>
              <a:off x="0" y="2736604"/>
              <a:ext cx="9765586" cy="1009125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CFCEDAA1-C5A2-338A-397F-7286648584F4}"/>
                </a:ext>
              </a:extLst>
            </p:cNvPr>
            <p:cNvSpPr txBox="1"/>
            <p:nvPr/>
          </p:nvSpPr>
          <p:spPr>
            <a:xfrm>
              <a:off x="0" y="2736604"/>
              <a:ext cx="9765586" cy="100912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310057" tIns="15240" rIns="85344" bIns="15240" numCol="1" spcCol="1270" rtlCol="0" anchor="t" anchorCtr="0">
              <a:noAutofit/>
            </a:bodyPr>
            <a:lstStyle/>
            <a:p>
              <a:pPr marL="114300" lvl="1" indent="-114300" algn="l" defTabSz="533400" rtl="0">
                <a:lnSpc>
                  <a:spcPct val="90000"/>
                </a:lnSpc>
                <a:spcBef>
                  <a:spcPct val="0"/>
                </a:spcBef>
                <a:spcAft>
                  <a:spcPct val="20000"/>
                </a:spcAft>
                <a:buChar char="•"/>
              </a:pPr>
              <a:r>
                <a:rPr lang="hr-HR" sz="1200" kern="1200" noProof="0" dirty="0">
                  <a:solidFill>
                    <a:schemeClr val="bg1"/>
                  </a:solidFill>
                  <a:latin typeface="+mn-lt"/>
                </a:rPr>
                <a:t>Prihvatljivi prijavitelji: Mikro mala i srednja poduzeća,</a:t>
              </a:r>
            </a:p>
            <a:p>
              <a:pPr marL="114300" lvl="1" indent="-114300" algn="l" defTabSz="533400" rtl="0">
                <a:lnSpc>
                  <a:spcPct val="90000"/>
                </a:lnSpc>
                <a:spcBef>
                  <a:spcPct val="0"/>
                </a:spcBef>
                <a:spcAft>
                  <a:spcPct val="20000"/>
                </a:spcAft>
                <a:buChar char="•"/>
              </a:pPr>
              <a:r>
                <a:rPr lang="hr-HR" sz="1200" kern="1200" noProof="0" dirty="0">
                  <a:solidFill>
                    <a:schemeClr val="bg1"/>
                  </a:solidFill>
                  <a:latin typeface="+mn-lt"/>
                </a:rPr>
                <a:t>Ukupni iznos bespovratnih sredstava: 19.978.350 </a:t>
              </a:r>
              <a:r>
                <a:rPr lang="hr-HR" sz="1200" kern="1200" noProof="0" dirty="0">
                  <a:solidFill>
                    <a:schemeClr val="bg1"/>
                  </a:solidFill>
                  <a:latin typeface="+mn-lt"/>
                  <a:cs typeface="Dubai" panose="020B0503030403030204" pitchFamily="34" charset="-78"/>
                </a:rPr>
                <a:t>€,</a:t>
              </a:r>
              <a:endParaRPr lang="hr-HR" sz="1200" kern="1200" noProof="0" dirty="0">
                <a:solidFill>
                  <a:schemeClr val="bg1"/>
                </a:solidFill>
                <a:latin typeface="+mn-lt"/>
              </a:endParaRPr>
            </a:p>
            <a:p>
              <a:pPr marL="114300" lvl="1" indent="-114300" algn="l" defTabSz="533400" rtl="0">
                <a:lnSpc>
                  <a:spcPct val="90000"/>
                </a:lnSpc>
                <a:spcBef>
                  <a:spcPct val="0"/>
                </a:spcBef>
                <a:spcAft>
                  <a:spcPct val="20000"/>
                </a:spcAft>
                <a:buChar char="•"/>
              </a:pPr>
              <a:r>
                <a:rPr lang="hr-HR" sz="1200" kern="1200" noProof="0" dirty="0">
                  <a:solidFill>
                    <a:schemeClr val="bg1"/>
                  </a:solidFill>
                  <a:latin typeface="+mn-lt"/>
                </a:rPr>
                <a:t>Indikativni datum početka i završetka: 15.9.2023.-30.6.2027.,</a:t>
              </a:r>
            </a:p>
            <a:p>
              <a:pPr marL="114300" lvl="1" indent="-114300" algn="l" defTabSz="533400" rtl="0">
                <a:lnSpc>
                  <a:spcPct val="90000"/>
                </a:lnSpc>
                <a:spcBef>
                  <a:spcPct val="0"/>
                </a:spcBef>
                <a:spcAft>
                  <a:spcPct val="20000"/>
                </a:spcAft>
                <a:buChar char="•"/>
              </a:pPr>
              <a:r>
                <a:rPr lang="hr-HR" sz="1200" kern="1200" noProof="0" dirty="0">
                  <a:solidFill>
                    <a:schemeClr val="bg1"/>
                  </a:solidFill>
                  <a:latin typeface="+mn-lt"/>
                </a:rPr>
                <a:t>Povećana konkurentnost hrvatskih poduzetnika na međunarodnom tržištu i povećanje prihoda od izvoza. </a:t>
              </a:r>
            </a:p>
            <a:p>
              <a:pPr marL="57150" lvl="1" indent="-57150" algn="l" defTabSz="444500" rtl="0">
                <a:lnSpc>
                  <a:spcPct val="90000"/>
                </a:lnSpc>
                <a:spcBef>
                  <a:spcPct val="0"/>
                </a:spcBef>
                <a:spcAft>
                  <a:spcPct val="20000"/>
                </a:spcAft>
                <a:buChar char="•"/>
              </a:pPr>
              <a:endParaRPr lang="hr-HR" sz="1000" kern="1200" noProof="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8896CDF2-CE17-F445-0A3F-0B07F277C0BA}"/>
              </a:ext>
            </a:extLst>
          </p:cNvPr>
          <p:cNvGrpSpPr/>
          <p:nvPr/>
        </p:nvGrpSpPr>
        <p:grpSpPr>
          <a:xfrm>
            <a:off x="1213207" y="4412550"/>
            <a:ext cx="9765586" cy="936000"/>
            <a:chOff x="0" y="3745729"/>
            <a:chExt cx="9765586" cy="936000"/>
          </a:xfrm>
        </p:grpSpPr>
        <p:sp>
          <p:nvSpPr>
            <p:cNvPr id="12" name="Rectangle: Rounded Corners 11" title="Step 3 Title">
              <a:extLst>
                <a:ext uri="{FF2B5EF4-FFF2-40B4-BE49-F238E27FC236}">
                  <a16:creationId xmlns:a16="http://schemas.microsoft.com/office/drawing/2014/main" id="{4A93D177-6EA6-3EDD-98CC-E5E663E816A5}"/>
                </a:ext>
              </a:extLst>
            </p:cNvPr>
            <p:cNvSpPr/>
            <p:nvPr/>
          </p:nvSpPr>
          <p:spPr>
            <a:xfrm>
              <a:off x="0" y="3745729"/>
              <a:ext cx="9765586" cy="936000"/>
            </a:xfrm>
            <a:prstGeom prst="roundRect">
              <a:avLst/>
            </a:prstGeom>
          </p:spPr>
          <p:style>
            <a:lnRef idx="2">
              <a:schemeClr val="accent1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3" name="Rectangle: Rounded Corners 12">
              <a:extLst>
                <a:ext uri="{FF2B5EF4-FFF2-40B4-BE49-F238E27FC236}">
                  <a16:creationId xmlns:a16="http://schemas.microsoft.com/office/drawing/2014/main" id="{EB46E8EE-BA9C-3432-51AC-D703073504C5}"/>
                </a:ext>
              </a:extLst>
            </p:cNvPr>
            <p:cNvSpPr txBox="1"/>
            <p:nvPr/>
          </p:nvSpPr>
          <p:spPr>
            <a:xfrm>
              <a:off x="45692" y="3791421"/>
              <a:ext cx="9674202" cy="84461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60960" tIns="60960" rIns="60960" bIns="60960" numCol="1" spcCol="1270" rtlCol="0" anchor="ctr" anchorCtr="0">
              <a:noAutofit/>
            </a:bodyPr>
            <a:lstStyle/>
            <a:p>
              <a:pPr marL="0" lvl="0" indent="0" algn="l" defTabSz="7112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hr-HR" sz="1600" b="1" kern="1200" noProof="0" dirty="0"/>
                <a:t>Potpora MSP-ovima povezana s internacionalizacijom i širenjem tržišta (koja obuhvaća sudjelovanje na međunarodnim sajmovima uključujući organiziranje poslovnih susreta (gospodarskih izaslanstava, </a:t>
              </a:r>
              <a:r>
                <a:rPr lang="hr-HR" sz="1600" b="1" i="1" kern="1200" noProof="0" dirty="0" err="1"/>
                <a:t>matchmaking</a:t>
              </a:r>
              <a:r>
                <a:rPr lang="hr-HR" sz="1600" b="1" kern="1200" noProof="0" dirty="0"/>
                <a:t> i/ili B2B događanja u zemlji i inozemstvu) i informativnih događanja na temu internacionalizacije </a:t>
              </a: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1769C770-9DAA-FDEF-F9FF-CF5B99183490}"/>
              </a:ext>
            </a:extLst>
          </p:cNvPr>
          <p:cNvGrpSpPr/>
          <p:nvPr/>
        </p:nvGrpSpPr>
        <p:grpSpPr>
          <a:xfrm>
            <a:off x="1213207" y="5348550"/>
            <a:ext cx="9765586" cy="828000"/>
            <a:chOff x="0" y="4681729"/>
            <a:chExt cx="9765586" cy="828000"/>
          </a:xfrm>
        </p:grpSpPr>
        <p:sp>
          <p:nvSpPr>
            <p:cNvPr id="10" name="Rectangle 9" title="Step 3 task description">
              <a:extLst>
                <a:ext uri="{FF2B5EF4-FFF2-40B4-BE49-F238E27FC236}">
                  <a16:creationId xmlns:a16="http://schemas.microsoft.com/office/drawing/2014/main" id="{9DD1D4AC-BBDA-ED3A-09DA-39D81FEFF68B}"/>
                </a:ext>
              </a:extLst>
            </p:cNvPr>
            <p:cNvSpPr/>
            <p:nvPr/>
          </p:nvSpPr>
          <p:spPr>
            <a:xfrm>
              <a:off x="0" y="4681729"/>
              <a:ext cx="9765586" cy="828000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CE3BFE08-7626-8CE6-1A05-C9D6F3828B48}"/>
                </a:ext>
              </a:extLst>
            </p:cNvPr>
            <p:cNvSpPr txBox="1"/>
            <p:nvPr/>
          </p:nvSpPr>
          <p:spPr>
            <a:xfrm>
              <a:off x="0" y="4681729"/>
              <a:ext cx="9765586" cy="82800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310057" tIns="15240" rIns="85344" bIns="15240" numCol="1" spcCol="1270" rtlCol="0" anchor="t" anchorCtr="0">
              <a:noAutofit/>
            </a:bodyPr>
            <a:lstStyle/>
            <a:p>
              <a:pPr marL="114300" lvl="1" indent="-114300" algn="l" defTabSz="533400" rtl="0">
                <a:lnSpc>
                  <a:spcPct val="90000"/>
                </a:lnSpc>
                <a:spcBef>
                  <a:spcPct val="0"/>
                </a:spcBef>
                <a:spcAft>
                  <a:spcPct val="20000"/>
                </a:spcAft>
                <a:buChar char="•"/>
              </a:pPr>
              <a:r>
                <a:rPr lang="hr-HR" sz="1200" kern="1200" noProof="0" dirty="0">
                  <a:solidFill>
                    <a:schemeClr val="bg1"/>
                  </a:solidFill>
                  <a:latin typeface="+mn-lt"/>
                </a:rPr>
                <a:t>Prihvatljivi prijavitelji: Mikro mala i srednja poduzeća,</a:t>
              </a:r>
            </a:p>
            <a:p>
              <a:pPr marL="114300" lvl="1" indent="-114300" algn="l" defTabSz="533400">
                <a:lnSpc>
                  <a:spcPct val="90000"/>
                </a:lnSpc>
                <a:spcBef>
                  <a:spcPct val="0"/>
                </a:spcBef>
                <a:spcAft>
                  <a:spcPct val="20000"/>
                </a:spcAft>
                <a:buChar char="•"/>
              </a:pPr>
              <a:r>
                <a:rPr lang="hr-HR" sz="1200" kern="1200" noProof="0" dirty="0">
                  <a:solidFill>
                    <a:schemeClr val="bg1"/>
                  </a:solidFill>
                  <a:latin typeface="+mn-lt"/>
                </a:rPr>
                <a:t>Ukupni iznos bespovratnih sredstava: 29.779.050 </a:t>
              </a:r>
              <a:r>
                <a:rPr lang="hr-HR" sz="1200" kern="1200" noProof="0" dirty="0">
                  <a:solidFill>
                    <a:schemeClr val="bg1"/>
                  </a:solidFill>
                  <a:latin typeface="+mn-lt"/>
                  <a:cs typeface="Dubai" panose="020B0503030403030204" pitchFamily="34" charset="-78"/>
                </a:rPr>
                <a:t>€,</a:t>
              </a:r>
              <a:endParaRPr lang="hr-HR" sz="1200" kern="1200" noProof="0" dirty="0">
                <a:solidFill>
                  <a:schemeClr val="bg1"/>
                </a:solidFill>
                <a:latin typeface="+mn-lt"/>
              </a:endParaRPr>
            </a:p>
            <a:p>
              <a:pPr marL="114300" lvl="1" indent="-114300" algn="l" defTabSz="533400">
                <a:lnSpc>
                  <a:spcPct val="90000"/>
                </a:lnSpc>
                <a:spcBef>
                  <a:spcPct val="0"/>
                </a:spcBef>
                <a:spcAft>
                  <a:spcPct val="20000"/>
                </a:spcAft>
                <a:buChar char="•"/>
              </a:pPr>
              <a:r>
                <a:rPr lang="hr-HR" sz="1200" kern="1200" noProof="0" dirty="0">
                  <a:solidFill>
                    <a:schemeClr val="bg1"/>
                  </a:solidFill>
                  <a:latin typeface="+mn-lt"/>
                </a:rPr>
                <a:t>Indikativni datum početka i završetka: 30.9.2023.-30.6.2027.,</a:t>
              </a:r>
            </a:p>
            <a:p>
              <a:pPr marL="114300" lvl="1" indent="-114300" algn="l" defTabSz="533400">
                <a:lnSpc>
                  <a:spcPct val="90000"/>
                </a:lnSpc>
                <a:spcBef>
                  <a:spcPct val="0"/>
                </a:spcBef>
                <a:spcAft>
                  <a:spcPct val="20000"/>
                </a:spcAft>
                <a:buChar char="•"/>
              </a:pPr>
              <a:r>
                <a:rPr lang="hr-HR" sz="1200" kern="1200" noProof="0" dirty="0">
                  <a:solidFill>
                    <a:schemeClr val="bg1"/>
                  </a:solidFill>
                  <a:latin typeface="+mn-lt"/>
                </a:rPr>
                <a:t>Olakšan pristup hrvatskih poduzetnika međunarodnom tržištu i povećanje prihoda od izvoza.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24176560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slov 12">
            <a:extLst>
              <a:ext uri="{FF2B5EF4-FFF2-40B4-BE49-F238E27FC236}">
                <a16:creationId xmlns:a16="http://schemas.microsoft.com/office/drawing/2014/main" id="{CE3FC523-A12F-A7A7-FF5B-97CF17EEDFBF}"/>
              </a:ext>
            </a:extLst>
          </p:cNvPr>
          <p:cNvSpPr txBox="1">
            <a:spLocks/>
          </p:cNvSpPr>
          <p:nvPr/>
        </p:nvSpPr>
        <p:spPr>
          <a:xfrm>
            <a:off x="1341120" y="629920"/>
            <a:ext cx="9509760" cy="614820"/>
          </a:xfrm>
          <a:prstGeom prst="rect">
            <a:avLst/>
          </a:prstGeom>
        </p:spPr>
        <p:txBody>
          <a:bodyPr rtlCol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r-HR" sz="3600" b="1" dirty="0">
                <a:solidFill>
                  <a:schemeClr val="bg1"/>
                </a:solidFill>
              </a:rPr>
              <a:t>INTEGRIRANI</a:t>
            </a:r>
            <a:r>
              <a:rPr lang="hr-HR" sz="3200" b="1" dirty="0">
                <a:solidFill>
                  <a:schemeClr val="bg1"/>
                </a:solidFill>
              </a:rPr>
              <a:t> TERITORIJALNI PROGRAM </a:t>
            </a:r>
          </a:p>
        </p:txBody>
      </p:sp>
      <p:graphicFrame>
        <p:nvGraphicFramePr>
          <p:cNvPr id="7" name="Rezervirano mjesto za sadržaj 2" descr="Okomiti popis isticanja s grafičkim oznakama koji prikazuje tri grupe posložene jedna ispod druge i natuknice za opise zadataka ispod svake grupe">
            <a:extLst>
              <a:ext uri="{FF2B5EF4-FFF2-40B4-BE49-F238E27FC236}">
                <a16:creationId xmlns:a16="http://schemas.microsoft.com/office/drawing/2014/main" id="{7C3A2CFF-F52B-C44C-B0A9-4C42B80CA11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90481110"/>
              </p:ext>
            </p:extLst>
          </p:nvPr>
        </p:nvGraphicFramePr>
        <p:xfrm>
          <a:off x="1341120" y="1327557"/>
          <a:ext cx="9765586" cy="420288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4583032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73CD89A0-6E03-2978-95E8-B8326637832D}"/>
              </a:ext>
            </a:extLst>
          </p:cNvPr>
          <p:cNvSpPr txBox="1"/>
          <p:nvPr/>
        </p:nvSpPr>
        <p:spPr>
          <a:xfrm>
            <a:off x="-142240" y="908596"/>
            <a:ext cx="12334240" cy="31700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5000" b="1" dirty="0">
                <a:solidFill>
                  <a:schemeClr val="bg1"/>
                </a:solidFill>
              </a:rPr>
              <a:t>ZAKLJUČAK KONFERENCIJE:</a:t>
            </a:r>
            <a:br>
              <a:rPr lang="en-US" sz="5000" b="1" dirty="0">
                <a:solidFill>
                  <a:schemeClr val="bg1"/>
                </a:solidFill>
              </a:rPr>
            </a:br>
            <a:br>
              <a:rPr lang="en-US" sz="5000" dirty="0">
                <a:solidFill>
                  <a:schemeClr val="bg1"/>
                </a:solidFill>
              </a:rPr>
            </a:br>
            <a:r>
              <a:rPr lang="en-US" sz="5000" dirty="0">
                <a:solidFill>
                  <a:schemeClr val="bg1"/>
                </a:solidFill>
              </a:rPr>
              <a:t> </a:t>
            </a:r>
            <a:r>
              <a:rPr lang="en-US" sz="5000" b="1" dirty="0">
                <a:solidFill>
                  <a:schemeClr val="bg1"/>
                </a:solidFill>
              </a:rPr>
              <a:t>Kristian </a:t>
            </a:r>
            <a:r>
              <a:rPr lang="en-US" sz="5000" b="1" dirty="0" err="1">
                <a:solidFill>
                  <a:schemeClr val="bg1"/>
                </a:solidFill>
              </a:rPr>
              <a:t>Korunić</a:t>
            </a:r>
            <a:r>
              <a:rPr lang="en-US" sz="5000" dirty="0">
                <a:solidFill>
                  <a:schemeClr val="bg1"/>
                </a:solidFill>
              </a:rPr>
              <a:t>,</a:t>
            </a:r>
            <a:br>
              <a:rPr lang="en-US" sz="5000" dirty="0">
                <a:solidFill>
                  <a:schemeClr val="bg1"/>
                </a:solidFill>
              </a:rPr>
            </a:br>
            <a:r>
              <a:rPr lang="en-US" sz="5000" dirty="0" err="1">
                <a:solidFill>
                  <a:schemeClr val="bg1"/>
                </a:solidFill>
              </a:rPr>
              <a:t>dopredsjednik</a:t>
            </a:r>
            <a:r>
              <a:rPr lang="en-US" sz="5000" dirty="0">
                <a:solidFill>
                  <a:schemeClr val="bg1"/>
                </a:solidFill>
              </a:rPr>
              <a:t> HUP-EUPRO</a:t>
            </a:r>
            <a:endParaRPr lang="hr-HR" sz="5000" dirty="0"/>
          </a:p>
        </p:txBody>
      </p:sp>
    </p:spTree>
    <p:extLst>
      <p:ext uri="{BB962C8B-B14F-4D97-AF65-F5344CB8AC3E}">
        <p14:creationId xmlns:p14="http://schemas.microsoft.com/office/powerpoint/2010/main" val="60822427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slov 1">
            <a:extLst>
              <a:ext uri="{FF2B5EF4-FFF2-40B4-BE49-F238E27FC236}">
                <a16:creationId xmlns:a16="http://schemas.microsoft.com/office/drawing/2014/main" id="{BE261C8F-8701-83DC-65E5-8B123C9E7CCC}"/>
              </a:ext>
            </a:extLst>
          </p:cNvPr>
          <p:cNvSpPr txBox="1">
            <a:spLocks/>
          </p:cNvSpPr>
          <p:nvPr/>
        </p:nvSpPr>
        <p:spPr>
          <a:xfrm>
            <a:off x="-325120" y="1613786"/>
            <a:ext cx="12090400" cy="23876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US" sz="6600" b="1" dirty="0">
              <a:solidFill>
                <a:schemeClr val="bg1"/>
              </a:solidFill>
            </a:endParaRPr>
          </a:p>
          <a:p>
            <a:pPr algn="ctr"/>
            <a:endParaRPr lang="en-US" sz="6600" b="1" dirty="0">
              <a:solidFill>
                <a:schemeClr val="bg1"/>
              </a:solidFill>
            </a:endParaRPr>
          </a:p>
          <a:p>
            <a:pPr algn="ctr"/>
            <a:endParaRPr lang="en-US" sz="6600" b="1" dirty="0">
              <a:solidFill>
                <a:schemeClr val="bg1"/>
              </a:solidFill>
            </a:endParaRPr>
          </a:p>
          <a:p>
            <a:pPr algn="ctr"/>
            <a:r>
              <a:rPr lang="hr-HR" sz="6600" b="1" dirty="0">
                <a:solidFill>
                  <a:schemeClr val="bg1"/>
                </a:solidFill>
              </a:rPr>
              <a:t>”IZAZOVI I PRILIKE NOVOG RAZDOBLJA EU FONDOVA”</a:t>
            </a:r>
          </a:p>
          <a:p>
            <a:pPr algn="ctr"/>
            <a:endParaRPr lang="en-US" sz="2400" dirty="0">
              <a:solidFill>
                <a:schemeClr val="bg1"/>
              </a:solidFill>
            </a:endParaRPr>
          </a:p>
          <a:p>
            <a:pPr algn="ctr"/>
            <a:endParaRPr lang="en-US" sz="2400" dirty="0">
              <a:solidFill>
                <a:schemeClr val="bg1"/>
              </a:solidFill>
            </a:endParaRPr>
          </a:p>
          <a:p>
            <a:pPr algn="ctr"/>
            <a:endParaRPr lang="en-US" sz="2400" dirty="0">
              <a:solidFill>
                <a:schemeClr val="bg1"/>
              </a:solidFill>
            </a:endParaRPr>
          </a:p>
          <a:p>
            <a:pPr algn="ctr"/>
            <a:endParaRPr lang="en-US" sz="2400" dirty="0">
              <a:solidFill>
                <a:schemeClr val="bg1"/>
              </a:solidFill>
            </a:endParaRPr>
          </a:p>
          <a:p>
            <a:pPr algn="ctr"/>
            <a:endParaRPr lang="en-US" sz="2400" dirty="0">
              <a:solidFill>
                <a:schemeClr val="bg1"/>
              </a:solidFill>
            </a:endParaRPr>
          </a:p>
          <a:p>
            <a:pPr algn="ctr"/>
            <a:endParaRPr lang="en-US" sz="2400" dirty="0">
              <a:solidFill>
                <a:schemeClr val="bg1"/>
              </a:solidFill>
            </a:endParaRPr>
          </a:p>
          <a:p>
            <a:pPr algn="ctr"/>
            <a:endParaRPr lang="en-US" sz="2400" dirty="0">
              <a:solidFill>
                <a:schemeClr val="bg1"/>
              </a:solidFill>
            </a:endParaRPr>
          </a:p>
          <a:p>
            <a:pPr algn="ctr"/>
            <a:endParaRPr lang="en-US" sz="5800" dirty="0">
              <a:solidFill>
                <a:schemeClr val="bg1"/>
              </a:solidFill>
            </a:endParaRPr>
          </a:p>
        </p:txBody>
      </p:sp>
      <p:sp>
        <p:nvSpPr>
          <p:cNvPr id="5" name="Naslov 1">
            <a:extLst>
              <a:ext uri="{FF2B5EF4-FFF2-40B4-BE49-F238E27FC236}">
                <a16:creationId xmlns:a16="http://schemas.microsoft.com/office/drawing/2014/main" id="{331504AA-35F3-7A82-6C9A-D021B2A0FE58}"/>
              </a:ext>
            </a:extLst>
          </p:cNvPr>
          <p:cNvSpPr txBox="1">
            <a:spLocks/>
          </p:cNvSpPr>
          <p:nvPr/>
        </p:nvSpPr>
        <p:spPr>
          <a:xfrm>
            <a:off x="0" y="5531566"/>
            <a:ext cx="12192000" cy="89343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hr-HR" sz="2400" dirty="0">
                <a:solidFill>
                  <a:schemeClr val="bg1"/>
                </a:solidFill>
              </a:rPr>
              <a:t>9. </a:t>
            </a:r>
            <a:r>
              <a:rPr lang="en-US" sz="2400" dirty="0" err="1">
                <a:solidFill>
                  <a:schemeClr val="bg1"/>
                </a:solidFill>
              </a:rPr>
              <a:t>svibanj</a:t>
            </a:r>
            <a:r>
              <a:rPr lang="hr-HR" sz="2400" dirty="0">
                <a:solidFill>
                  <a:schemeClr val="bg1"/>
                </a:solidFill>
              </a:rPr>
              <a:t> 2023.</a:t>
            </a:r>
            <a:endParaRPr lang="en-US" sz="2400" dirty="0">
              <a:solidFill>
                <a:schemeClr val="bg1"/>
              </a:solidFill>
            </a:endParaRPr>
          </a:p>
          <a:p>
            <a:pPr algn="ctr"/>
            <a:endParaRPr lang="en-US" sz="2400" dirty="0">
              <a:solidFill>
                <a:schemeClr val="bg1"/>
              </a:solidFill>
            </a:endParaRPr>
          </a:p>
          <a:p>
            <a:pPr algn="ctr"/>
            <a:endParaRPr lang="hr-HR" sz="2400" dirty="0">
              <a:solidFill>
                <a:schemeClr val="bg1"/>
              </a:solidFill>
            </a:endParaRPr>
          </a:p>
          <a:p>
            <a:pPr algn="r"/>
            <a:r>
              <a:rPr lang="en-US" sz="2400" dirty="0">
                <a:solidFill>
                  <a:schemeClr val="bg1"/>
                </a:solidFill>
              </a:rPr>
              <a:t>									  </a:t>
            </a:r>
            <a:r>
              <a:rPr lang="hr-HR" sz="2400" dirty="0">
                <a:solidFill>
                  <a:schemeClr val="bg1"/>
                </a:solidFill>
              </a:rPr>
              <a:t>HUP-EUPRO</a:t>
            </a:r>
            <a:endParaRPr lang="en-US" sz="2400" dirty="0">
              <a:solidFill>
                <a:schemeClr val="bg1"/>
              </a:solidFill>
            </a:endParaRPr>
          </a:p>
          <a:p>
            <a:pPr algn="ctr"/>
            <a:r>
              <a:rPr lang="en-US" sz="2400" b="1" dirty="0">
                <a:solidFill>
                  <a:schemeClr val="bg1"/>
                </a:solidFill>
              </a:rPr>
              <a:t>												</a:t>
            </a:r>
            <a:r>
              <a:rPr lang="hr-HR" sz="2400" dirty="0">
                <a:solidFill>
                  <a:schemeClr val="bg1"/>
                </a:solidFill>
              </a:rPr>
              <a:t>ZAGREB </a:t>
            </a:r>
          </a:p>
          <a:p>
            <a:pPr algn="ctr"/>
            <a:endParaRPr lang="en-US" sz="2400" dirty="0">
              <a:solidFill>
                <a:schemeClr val="bg1"/>
              </a:solidFill>
            </a:endParaRPr>
          </a:p>
          <a:p>
            <a:pPr algn="ctr"/>
            <a:endParaRPr lang="en-US" sz="3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89714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slov 1">
            <a:extLst>
              <a:ext uri="{FF2B5EF4-FFF2-40B4-BE49-F238E27FC236}">
                <a16:creationId xmlns:a16="http://schemas.microsoft.com/office/drawing/2014/main" id="{DB2A6492-B0A6-64EC-054D-39CD6A9579D3}"/>
              </a:ext>
            </a:extLst>
          </p:cNvPr>
          <p:cNvSpPr txBox="1">
            <a:spLocks/>
          </p:cNvSpPr>
          <p:nvPr/>
        </p:nvSpPr>
        <p:spPr>
          <a:xfrm>
            <a:off x="-711200" y="333626"/>
            <a:ext cx="12903200" cy="372021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pt-BR" b="1" dirty="0">
              <a:solidFill>
                <a:schemeClr val="bg1"/>
              </a:solidFill>
            </a:endParaRPr>
          </a:p>
          <a:p>
            <a:pPr algn="ctr"/>
            <a:endParaRPr lang="pt-BR" sz="4800" b="1" dirty="0">
              <a:solidFill>
                <a:schemeClr val="bg1"/>
              </a:solidFill>
            </a:endParaRPr>
          </a:p>
          <a:p>
            <a:pPr algn="ctr"/>
            <a:r>
              <a:rPr lang="pt-BR" b="1" dirty="0">
                <a:solidFill>
                  <a:schemeClr val="bg1"/>
                </a:solidFill>
              </a:rPr>
              <a:t>NAUČENE LEKCIJE:</a:t>
            </a:r>
          </a:p>
          <a:p>
            <a:pPr algn="ctr"/>
            <a:endParaRPr lang="pt-BR" b="1" dirty="0">
              <a:solidFill>
                <a:schemeClr val="bg1"/>
              </a:solidFill>
            </a:endParaRPr>
          </a:p>
          <a:p>
            <a:pPr algn="ctr"/>
            <a:r>
              <a:rPr lang="pt-BR" sz="5000" b="1" dirty="0">
                <a:solidFill>
                  <a:schemeClr val="bg1"/>
                </a:solidFill>
              </a:rPr>
              <a:t>“Pozicije i preporuke HUP EUPRO sustavu</a:t>
            </a:r>
          </a:p>
          <a:p>
            <a:pPr algn="ctr"/>
            <a:r>
              <a:rPr lang="pt-BR" sz="5000" b="1" dirty="0">
                <a:solidFill>
                  <a:schemeClr val="bg1"/>
                </a:solidFill>
              </a:rPr>
              <a:t>financiranja EU fondovima”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4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Inter Medium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nter Medium"/>
                <a:ea typeface="+mn-ea"/>
                <a:cs typeface="+mn-cs"/>
              </a:rPr>
              <a:t>Natalia Zielinska,</a:t>
            </a:r>
            <a:endParaRPr lang="pt-BR" sz="4000" b="1" noProof="0" dirty="0">
              <a:solidFill>
                <a:prstClr val="white"/>
              </a:solidFill>
              <a:latin typeface="Inter Medium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80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nter Medium"/>
                <a:ea typeface="+mn-ea"/>
                <a:cs typeface="+mn-cs"/>
              </a:rPr>
              <a:t>predsjednica HUP-Udruge profesionalaca za fondove EU</a:t>
            </a:r>
          </a:p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43866DF2-E1A8-13D6-36F6-40708FDAEEAA}"/>
              </a:ext>
            </a:extLst>
          </p:cNvPr>
          <p:cNvSpPr txBox="1">
            <a:spLocks/>
          </p:cNvSpPr>
          <p:nvPr/>
        </p:nvSpPr>
        <p:spPr>
          <a:xfrm>
            <a:off x="1066800" y="4200606"/>
            <a:ext cx="9966960" cy="89343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US" sz="3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15551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slov 1">
            <a:extLst>
              <a:ext uri="{FF2B5EF4-FFF2-40B4-BE49-F238E27FC236}">
                <a16:creationId xmlns:a16="http://schemas.microsoft.com/office/drawing/2014/main" id="{1746E8AE-1B7E-7068-0CDF-D000316D77D7}"/>
              </a:ext>
            </a:extLst>
          </p:cNvPr>
          <p:cNvSpPr txBox="1">
            <a:spLocks/>
          </p:cNvSpPr>
          <p:nvPr/>
        </p:nvSpPr>
        <p:spPr>
          <a:xfrm>
            <a:off x="964131" y="572119"/>
            <a:ext cx="9288378" cy="119572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hr-HR" dirty="0">
                <a:solidFill>
                  <a:schemeClr val="bg1"/>
                </a:solidFill>
              </a:rPr>
              <a:t>Preporuke – razvoj i provedba natječaja</a:t>
            </a:r>
          </a:p>
          <a:p>
            <a:pPr algn="ctr"/>
            <a:r>
              <a:rPr lang="hr-HR" b="1" dirty="0">
                <a:solidFill>
                  <a:schemeClr val="bg1"/>
                </a:solidFill>
              </a:rPr>
              <a:t>ODGOVORNOST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8" name="TekstniOkvir 7">
            <a:extLst>
              <a:ext uri="{FF2B5EF4-FFF2-40B4-BE49-F238E27FC236}">
                <a16:creationId xmlns:a16="http://schemas.microsoft.com/office/drawing/2014/main" id="{F63AED19-13DC-7FB7-6F29-274FC1B36DE3}"/>
              </a:ext>
            </a:extLst>
          </p:cNvPr>
          <p:cNvSpPr txBox="1"/>
          <p:nvPr/>
        </p:nvSpPr>
        <p:spPr>
          <a:xfrm>
            <a:off x="1249679" y="2184401"/>
            <a:ext cx="12059921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500" b="1" dirty="0">
                <a:solidFill>
                  <a:schemeClr val="bg1"/>
                </a:solidFill>
                <a:latin typeface="+mn-lt"/>
              </a:rPr>
              <a:t>GODIŠNJI PLAN NATJEČAJA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hr-HR" sz="2500" dirty="0">
                <a:solidFill>
                  <a:schemeClr val="bg1"/>
                </a:solidFill>
                <a:latin typeface="+mn-lt"/>
              </a:rPr>
              <a:t>Pravovremena najava s proširenim informacijama  </a:t>
            </a:r>
          </a:p>
          <a:p>
            <a:endParaRPr lang="hr-HR" sz="2500" dirty="0">
              <a:solidFill>
                <a:schemeClr val="bg1"/>
              </a:solidFill>
            </a:endParaRPr>
          </a:p>
          <a:p>
            <a:r>
              <a:rPr lang="hr-HR" sz="2500" b="1" dirty="0">
                <a:solidFill>
                  <a:schemeClr val="bg1"/>
                </a:solidFill>
              </a:rPr>
              <a:t>PRIDRŽAVANJE PROPISANIH ROKOVA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hr-HR" sz="2500" dirty="0">
                <a:solidFill>
                  <a:schemeClr val="bg1"/>
                </a:solidFill>
              </a:rPr>
              <a:t>Kod obrade prigovora, evaluacije i ugovaranja projekata</a:t>
            </a:r>
          </a:p>
          <a:p>
            <a:endParaRPr lang="hr-HR" sz="2500" dirty="0">
              <a:solidFill>
                <a:schemeClr val="bg1"/>
              </a:solidFill>
            </a:endParaRPr>
          </a:p>
          <a:p>
            <a:r>
              <a:rPr lang="hr-HR" sz="2500" b="1" dirty="0">
                <a:solidFill>
                  <a:schemeClr val="bg1"/>
                </a:solidFill>
              </a:rPr>
              <a:t>STATUS ZAKLJUČIVANJA NATJEČAJA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hr-HR" sz="2500" dirty="0">
                <a:solidFill>
                  <a:schemeClr val="bg1"/>
                </a:solidFill>
              </a:rPr>
              <a:t>Omogućiti kontinuirano javno praćenje provedbe natječaja: 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hr-HR" sz="2500" dirty="0">
                <a:solidFill>
                  <a:schemeClr val="bg1"/>
                </a:solidFill>
              </a:rPr>
              <a:t>% obrađenih prigovora, brojke odobrenih te ugovorenih projekata</a:t>
            </a:r>
          </a:p>
          <a:p>
            <a:endParaRPr lang="hr-HR" sz="2500" dirty="0">
              <a:solidFill>
                <a:schemeClr val="bg1"/>
              </a:solidFill>
            </a:endParaRPr>
          </a:p>
          <a:p>
            <a:endParaRPr lang="hr-HR" sz="2500" dirty="0">
              <a:solidFill>
                <a:schemeClr val="bg1"/>
              </a:solidFill>
            </a:endParaRPr>
          </a:p>
          <a:p>
            <a:endParaRPr lang="hr-HR" sz="2500" dirty="0">
              <a:solidFill>
                <a:schemeClr val="bg1"/>
              </a:solidFill>
            </a:endParaRPr>
          </a:p>
          <a:p>
            <a:endParaRPr lang="hr-HR" dirty="0">
              <a:solidFill>
                <a:schemeClr val="bg1"/>
              </a:solidFill>
              <a:latin typeface="+mn-lt"/>
            </a:endParaRPr>
          </a:p>
          <a:p>
            <a:endParaRPr lang="hr-HR" dirty="0">
              <a:solidFill>
                <a:schemeClr val="bg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5346123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slov 1">
            <a:extLst>
              <a:ext uri="{FF2B5EF4-FFF2-40B4-BE49-F238E27FC236}">
                <a16:creationId xmlns:a16="http://schemas.microsoft.com/office/drawing/2014/main" id="{1746E8AE-1B7E-7068-0CDF-D000316D77D7}"/>
              </a:ext>
            </a:extLst>
          </p:cNvPr>
          <p:cNvSpPr txBox="1">
            <a:spLocks/>
          </p:cNvSpPr>
          <p:nvPr/>
        </p:nvSpPr>
        <p:spPr>
          <a:xfrm>
            <a:off x="1451811" y="602599"/>
            <a:ext cx="9288378" cy="119572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hr-HR" dirty="0">
                <a:solidFill>
                  <a:schemeClr val="bg1"/>
                </a:solidFill>
              </a:rPr>
              <a:t>Preporuke – razvoj i provedba natječaja</a:t>
            </a:r>
          </a:p>
          <a:p>
            <a:pPr algn="ctr"/>
            <a:r>
              <a:rPr lang="hr-HR" b="1" dirty="0">
                <a:solidFill>
                  <a:schemeClr val="bg1"/>
                </a:solidFill>
              </a:rPr>
              <a:t>TRANSPARENTNOST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8" name="TekstniOkvir 7">
            <a:extLst>
              <a:ext uri="{FF2B5EF4-FFF2-40B4-BE49-F238E27FC236}">
                <a16:creationId xmlns:a16="http://schemas.microsoft.com/office/drawing/2014/main" id="{F63AED19-13DC-7FB7-6F29-274FC1B36DE3}"/>
              </a:ext>
            </a:extLst>
          </p:cNvPr>
          <p:cNvSpPr txBox="1"/>
          <p:nvPr/>
        </p:nvSpPr>
        <p:spPr>
          <a:xfrm>
            <a:off x="1066800" y="2397761"/>
            <a:ext cx="12618720" cy="44319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b="1" dirty="0">
                <a:solidFill>
                  <a:schemeClr val="bg1"/>
                </a:solidFill>
              </a:rPr>
              <a:t>UJEDNAČENA PRAKSA EVALUACIJE PROJEKATA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hr-HR" sz="2400" dirty="0">
                <a:solidFill>
                  <a:schemeClr val="bg1"/>
                </a:solidFill>
              </a:rPr>
              <a:t>Potrebna je dodatna podrška i intenzivnija koordinacija samih </a:t>
            </a:r>
            <a:r>
              <a:rPr lang="hr-HR" sz="2400" dirty="0" err="1">
                <a:solidFill>
                  <a:schemeClr val="bg1"/>
                </a:solidFill>
              </a:rPr>
              <a:t>evaluatora</a:t>
            </a:r>
            <a:endParaRPr lang="hr-HR" sz="2400" dirty="0">
              <a:solidFill>
                <a:schemeClr val="bg1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hr-HR" sz="2400" dirty="0">
                <a:solidFill>
                  <a:schemeClr val="bg1"/>
                </a:solidFill>
              </a:rPr>
              <a:t>Unapređenje metodologije pitanja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hr-HR" sz="2400" b="1" dirty="0">
              <a:solidFill>
                <a:schemeClr val="bg1"/>
              </a:solidFill>
            </a:endParaRPr>
          </a:p>
          <a:p>
            <a:r>
              <a:rPr lang="hr-HR" sz="2400" b="1" dirty="0">
                <a:solidFill>
                  <a:schemeClr val="bg1"/>
                </a:solidFill>
              </a:rPr>
              <a:t>DOPUNE I POJAŠNJENJA PROJEKTNE PRIJAVE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hr-HR" sz="2400" dirty="0">
                <a:solidFill>
                  <a:schemeClr val="bg1"/>
                </a:solidFill>
              </a:rPr>
              <a:t>Propisati mogućnost dopune kod administrativnih nedostataka</a:t>
            </a:r>
          </a:p>
          <a:p>
            <a:endParaRPr lang="hr-HR" sz="2400" b="1" dirty="0">
              <a:solidFill>
                <a:schemeClr val="bg1"/>
              </a:solidFill>
            </a:endParaRPr>
          </a:p>
          <a:p>
            <a:r>
              <a:rPr lang="hr-HR" sz="2400" b="1" dirty="0">
                <a:solidFill>
                  <a:schemeClr val="bg1"/>
                </a:solidFill>
              </a:rPr>
              <a:t>PRODULJENJE ROKA PRIJAVE U SLUČAJU IZMJENA NATJEČAJA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hr-HR" sz="2400" dirty="0">
                <a:solidFill>
                  <a:schemeClr val="bg1"/>
                </a:solidFill>
              </a:rPr>
              <a:t>Potrebno je definirati da dodatne obveze za prijavitelje rezultiraju pomicanjem roka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hr-HR" sz="2400" dirty="0">
              <a:solidFill>
                <a:schemeClr val="bg1"/>
              </a:solidFill>
            </a:endParaRPr>
          </a:p>
          <a:p>
            <a:endParaRPr lang="hr-HR" sz="2400" dirty="0">
              <a:solidFill>
                <a:schemeClr val="bg1"/>
              </a:solidFill>
              <a:latin typeface="+mn-lt"/>
            </a:endParaRPr>
          </a:p>
          <a:p>
            <a:endParaRPr lang="hr-HR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92632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slov 1">
            <a:extLst>
              <a:ext uri="{FF2B5EF4-FFF2-40B4-BE49-F238E27FC236}">
                <a16:creationId xmlns:a16="http://schemas.microsoft.com/office/drawing/2014/main" id="{1746E8AE-1B7E-7068-0CDF-D000316D77D7}"/>
              </a:ext>
            </a:extLst>
          </p:cNvPr>
          <p:cNvSpPr txBox="1">
            <a:spLocks/>
          </p:cNvSpPr>
          <p:nvPr/>
        </p:nvSpPr>
        <p:spPr>
          <a:xfrm>
            <a:off x="1451811" y="710240"/>
            <a:ext cx="9288378" cy="119572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hr-HR" dirty="0">
                <a:solidFill>
                  <a:schemeClr val="bg1"/>
                </a:solidFill>
              </a:rPr>
              <a:t>Preporuke – razvoj i provedba natječaja</a:t>
            </a:r>
          </a:p>
          <a:p>
            <a:pPr algn="ctr"/>
            <a:r>
              <a:rPr lang="hr-HR" b="1" dirty="0">
                <a:solidFill>
                  <a:schemeClr val="bg1"/>
                </a:solidFill>
              </a:rPr>
              <a:t>KOMUNIKACIJA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8" name="TekstniOkvir 7">
            <a:extLst>
              <a:ext uri="{FF2B5EF4-FFF2-40B4-BE49-F238E27FC236}">
                <a16:creationId xmlns:a16="http://schemas.microsoft.com/office/drawing/2014/main" id="{F63AED19-13DC-7FB7-6F29-274FC1B36DE3}"/>
              </a:ext>
            </a:extLst>
          </p:cNvPr>
          <p:cNvSpPr txBox="1"/>
          <p:nvPr/>
        </p:nvSpPr>
        <p:spPr>
          <a:xfrm>
            <a:off x="1451811" y="2291881"/>
            <a:ext cx="967611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000" b="1" dirty="0">
                <a:solidFill>
                  <a:schemeClr val="bg1"/>
                </a:solidFill>
              </a:rPr>
              <a:t>PARTNERSTVO S DIONICIMA U NAJRANIJIM FAZAMA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hr-HR" sz="2000" dirty="0">
                <a:solidFill>
                  <a:schemeClr val="bg1"/>
                </a:solidFill>
              </a:rPr>
              <a:t>Iskoristiti iskustva potencijalnih investitora te nekadašnjih i aktualnih korisnika EU sredstava, kao i stručnjaka za pripremu i provedbu projekata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hr-HR" sz="2000" dirty="0">
              <a:solidFill>
                <a:schemeClr val="bg1"/>
              </a:solidFill>
            </a:endParaRPr>
          </a:p>
          <a:p>
            <a:r>
              <a:rPr lang="hr-HR" sz="2000" b="1" dirty="0">
                <a:solidFill>
                  <a:schemeClr val="bg1"/>
                </a:solidFill>
              </a:rPr>
              <a:t>OBAVIJESTI KORISNICIMA O IZMJENAMA PRAVILA (Q&amp;A)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hr-HR" sz="2000" dirty="0">
                <a:solidFill>
                  <a:schemeClr val="bg1"/>
                </a:solidFill>
              </a:rPr>
              <a:t>Uvesti automatiziranu obavijest kod svake izmjene/dopune službenog odgovora o natječaju</a:t>
            </a:r>
          </a:p>
          <a:p>
            <a:endParaRPr lang="hr-HR" sz="2000" dirty="0">
              <a:solidFill>
                <a:schemeClr val="bg1"/>
              </a:solidFill>
            </a:endParaRPr>
          </a:p>
          <a:p>
            <a:r>
              <a:rPr lang="hr-HR" sz="2000" b="1" dirty="0">
                <a:solidFill>
                  <a:schemeClr val="bg1"/>
                </a:solidFill>
              </a:rPr>
              <a:t>INFORMATIVNE RADIONICE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hr-HR" sz="2000" dirty="0">
                <a:solidFill>
                  <a:schemeClr val="bg1"/>
                </a:solidFill>
              </a:rPr>
              <a:t>Tumačenja na radionicama popratiti s više praktičnih primjera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hr-HR" sz="2000" dirty="0">
                <a:solidFill>
                  <a:schemeClr val="bg1"/>
                </a:solidFill>
              </a:rPr>
              <a:t>Nastaviti praksu snimanja radionica radi što većeg dosega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hr-HR" sz="2000" dirty="0">
              <a:solidFill>
                <a:schemeClr val="bg1"/>
              </a:solidFill>
            </a:endParaRPr>
          </a:p>
          <a:p>
            <a:endParaRPr lang="hr-HR" sz="2000" dirty="0">
              <a:solidFill>
                <a:schemeClr val="bg1"/>
              </a:solidFill>
              <a:latin typeface="+mn-lt"/>
            </a:endParaRPr>
          </a:p>
          <a:p>
            <a:endParaRPr lang="hr-HR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753903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4537CBFF-4C85-EB89-781E-EF41D53991B9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701040" y="836295"/>
            <a:ext cx="13167360" cy="5767705"/>
          </a:xfrm>
        </p:spPr>
        <p:txBody>
          <a:bodyPr>
            <a:normAutofit fontScale="90000"/>
          </a:bodyPr>
          <a:lstStyle/>
          <a:p>
            <a:br>
              <a:rPr lang="en-US" sz="5000" b="1" dirty="0">
                <a:solidFill>
                  <a:schemeClr val="bg1"/>
                </a:solidFill>
              </a:rPr>
            </a:br>
            <a:br>
              <a:rPr lang="en-US" sz="5000" b="1" dirty="0">
                <a:solidFill>
                  <a:schemeClr val="bg1"/>
                </a:solidFill>
              </a:rPr>
            </a:br>
            <a:br>
              <a:rPr lang="en-US" sz="5000" b="1" dirty="0">
                <a:solidFill>
                  <a:schemeClr val="bg1"/>
                </a:solidFill>
              </a:rPr>
            </a:br>
            <a:br>
              <a:rPr lang="en-US" sz="5000" b="1" dirty="0">
                <a:solidFill>
                  <a:schemeClr val="bg1"/>
                </a:solidFill>
              </a:rPr>
            </a:br>
            <a:r>
              <a:rPr lang="en-US" sz="5000" b="1" dirty="0">
                <a:solidFill>
                  <a:schemeClr val="bg1"/>
                </a:solidFill>
              </a:rPr>
              <a:t>ODGOVORNOST – </a:t>
            </a:r>
            <a:br>
              <a:rPr lang="en-US" sz="5000" b="1" dirty="0">
                <a:solidFill>
                  <a:schemeClr val="bg1"/>
                </a:solidFill>
              </a:rPr>
            </a:br>
            <a:br>
              <a:rPr lang="en-US" sz="5000" b="1" dirty="0">
                <a:solidFill>
                  <a:schemeClr val="bg1"/>
                </a:solidFill>
              </a:rPr>
            </a:br>
            <a:r>
              <a:rPr lang="en-US" sz="5000" b="1" dirty="0">
                <a:solidFill>
                  <a:schemeClr val="bg1"/>
                </a:solidFill>
              </a:rPr>
              <a:t>TRANSPARENTNOST – </a:t>
            </a:r>
            <a:br>
              <a:rPr lang="en-US" sz="5000" b="1" dirty="0">
                <a:solidFill>
                  <a:schemeClr val="bg1"/>
                </a:solidFill>
              </a:rPr>
            </a:br>
            <a:br>
              <a:rPr lang="en-US" sz="5000" b="1" dirty="0">
                <a:solidFill>
                  <a:schemeClr val="bg1"/>
                </a:solidFill>
              </a:rPr>
            </a:br>
            <a:r>
              <a:rPr lang="en-US" sz="5000" b="1" dirty="0">
                <a:solidFill>
                  <a:schemeClr val="bg1"/>
                </a:solidFill>
              </a:rPr>
              <a:t>KOMUNIKACIJA</a:t>
            </a:r>
            <a:br>
              <a:rPr lang="en-US" sz="5000" b="1" dirty="0">
                <a:solidFill>
                  <a:schemeClr val="bg1"/>
                </a:solidFill>
              </a:rPr>
            </a:br>
            <a:br>
              <a:rPr lang="en-US" sz="5000" b="1" dirty="0">
                <a:solidFill>
                  <a:schemeClr val="bg1"/>
                </a:solidFill>
              </a:rPr>
            </a:br>
            <a:r>
              <a:rPr lang="en-US" sz="5000" b="1" dirty="0">
                <a:solidFill>
                  <a:schemeClr val="bg1"/>
                </a:solidFill>
              </a:rPr>
              <a:t>HVALA</a:t>
            </a:r>
            <a:br>
              <a:rPr lang="en-US" sz="5000" b="1" dirty="0">
                <a:solidFill>
                  <a:schemeClr val="bg1"/>
                </a:solidFill>
              </a:rPr>
            </a:br>
            <a:r>
              <a:rPr lang="en-US" sz="2700" b="1" dirty="0">
                <a:solidFill>
                  <a:schemeClr val="bg1"/>
                </a:solidFill>
              </a:rPr>
              <a:t>Natalia Zielinska,</a:t>
            </a:r>
            <a:br>
              <a:rPr lang="en-US" sz="2700" b="1" dirty="0">
                <a:solidFill>
                  <a:schemeClr val="bg1"/>
                </a:solidFill>
              </a:rPr>
            </a:br>
            <a:r>
              <a:rPr lang="en-US" sz="2700" b="1" dirty="0" err="1">
                <a:solidFill>
                  <a:schemeClr val="bg1"/>
                </a:solidFill>
              </a:rPr>
              <a:t>predsjednica</a:t>
            </a:r>
            <a:r>
              <a:rPr lang="en-US" sz="2700" b="1" dirty="0">
                <a:solidFill>
                  <a:schemeClr val="bg1"/>
                </a:solidFill>
              </a:rPr>
              <a:t> HUP-</a:t>
            </a:r>
            <a:r>
              <a:rPr lang="en-US" sz="2700" b="1" dirty="0" err="1">
                <a:solidFill>
                  <a:schemeClr val="bg1"/>
                </a:solidFill>
              </a:rPr>
              <a:t>Udruge</a:t>
            </a:r>
            <a:r>
              <a:rPr lang="en-US" sz="2700" b="1" dirty="0">
                <a:solidFill>
                  <a:schemeClr val="bg1"/>
                </a:solidFill>
              </a:rPr>
              <a:t> </a:t>
            </a:r>
            <a:r>
              <a:rPr lang="en-US" sz="2700" b="1" dirty="0" err="1">
                <a:solidFill>
                  <a:schemeClr val="bg1"/>
                </a:solidFill>
              </a:rPr>
              <a:t>profesionalaca</a:t>
            </a:r>
            <a:r>
              <a:rPr lang="en-US" sz="2700" b="1" dirty="0">
                <a:solidFill>
                  <a:schemeClr val="bg1"/>
                </a:solidFill>
              </a:rPr>
              <a:t> za </a:t>
            </a:r>
            <a:br>
              <a:rPr lang="en-US" sz="2700" b="1" dirty="0">
                <a:solidFill>
                  <a:schemeClr val="bg1"/>
                </a:solidFill>
              </a:rPr>
            </a:br>
            <a:r>
              <a:rPr lang="en-US" sz="2700" b="1" dirty="0" err="1">
                <a:solidFill>
                  <a:schemeClr val="bg1"/>
                </a:solidFill>
              </a:rPr>
              <a:t>fondove</a:t>
            </a:r>
            <a:r>
              <a:rPr lang="en-US" sz="2700" b="1" dirty="0">
                <a:solidFill>
                  <a:schemeClr val="bg1"/>
                </a:solidFill>
              </a:rPr>
              <a:t> EU</a:t>
            </a:r>
            <a:br>
              <a:rPr lang="en-US" sz="2700" b="1" dirty="0">
                <a:solidFill>
                  <a:schemeClr val="bg1"/>
                </a:solidFill>
              </a:rPr>
            </a:br>
            <a:br>
              <a:rPr lang="en-US" sz="5000" b="1" dirty="0">
                <a:solidFill>
                  <a:schemeClr val="bg1"/>
                </a:solidFill>
              </a:rPr>
            </a:br>
            <a:br>
              <a:rPr lang="en-US" sz="5000" b="1" dirty="0">
                <a:solidFill>
                  <a:schemeClr val="bg1"/>
                </a:solidFill>
              </a:rPr>
            </a:br>
            <a:br>
              <a:rPr lang="en-US" sz="5000" b="1" dirty="0">
                <a:solidFill>
                  <a:schemeClr val="bg1"/>
                </a:solidFill>
              </a:rPr>
            </a:br>
            <a:endParaRPr lang="en-US" sz="5000" b="1" dirty="0">
              <a:solidFill>
                <a:schemeClr val="bg1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1A580A3-7A65-86CB-386E-EE9A781E0BBE}"/>
              </a:ext>
            </a:extLst>
          </p:cNvPr>
          <p:cNvSpPr txBox="1"/>
          <p:nvPr/>
        </p:nvSpPr>
        <p:spPr>
          <a:xfrm>
            <a:off x="6979920" y="6396335"/>
            <a:ext cx="688848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hr-HR" sz="1800" dirty="0">
                <a:solidFill>
                  <a:schemeClr val="bg1"/>
                </a:solidFill>
              </a:rPr>
              <a:t>HUP EUPRO</a:t>
            </a:r>
            <a:endParaRPr lang="en-US" sz="1800" dirty="0">
              <a:solidFill>
                <a:schemeClr val="bg1"/>
              </a:solidFill>
            </a:endParaRPr>
          </a:p>
          <a:p>
            <a:pPr algn="ctr"/>
            <a:r>
              <a:rPr lang="en-US" sz="1800" b="1" dirty="0">
                <a:solidFill>
                  <a:schemeClr val="bg1"/>
                </a:solidFill>
              </a:rPr>
              <a:t>												</a:t>
            </a:r>
            <a:endParaRPr lang="hr-HR" sz="1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76691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slov 1">
            <a:extLst>
              <a:ext uri="{FF2B5EF4-FFF2-40B4-BE49-F238E27FC236}">
                <a16:creationId xmlns:a16="http://schemas.microsoft.com/office/drawing/2014/main" id="{BE261C8F-8701-83DC-65E5-8B123C9E7CCC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2192000" cy="361530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b="1" dirty="0">
                <a:solidFill>
                  <a:schemeClr val="bg1"/>
                </a:solidFill>
              </a:rPr>
              <a:t>   </a:t>
            </a:r>
            <a:r>
              <a:rPr lang="hr-HR" b="1" dirty="0">
                <a:solidFill>
                  <a:schemeClr val="bg1"/>
                </a:solidFill>
              </a:rPr>
              <a:t>IZAZOVI PROVEDBE PROJEKTA:</a:t>
            </a:r>
            <a:endParaRPr lang="en-US" b="1" dirty="0">
              <a:solidFill>
                <a:schemeClr val="bg1"/>
              </a:solidFill>
            </a:endParaRPr>
          </a:p>
          <a:p>
            <a:pPr algn="ctr"/>
            <a:endParaRPr lang="en-US" b="1" dirty="0">
              <a:solidFill>
                <a:schemeClr val="bg1"/>
              </a:solidFill>
            </a:endParaRPr>
          </a:p>
          <a:p>
            <a:r>
              <a:rPr lang="en-US" b="1" dirty="0">
                <a:solidFill>
                  <a:schemeClr val="bg1"/>
                </a:solidFill>
              </a:rPr>
              <a:t>	“</a:t>
            </a:r>
            <a:r>
              <a:rPr lang="hr-HR" sz="5000" b="1" dirty="0">
                <a:solidFill>
                  <a:schemeClr val="bg1"/>
                </a:solidFill>
              </a:rPr>
              <a:t>Izazovi, prepreke i savjeti u području </a:t>
            </a:r>
            <a:r>
              <a:rPr lang="en-US" sz="5000" b="1" dirty="0">
                <a:solidFill>
                  <a:schemeClr val="bg1"/>
                </a:solidFill>
              </a:rPr>
              <a:t>			   </a:t>
            </a:r>
            <a:r>
              <a:rPr lang="hr-HR" sz="5000" b="1" dirty="0">
                <a:solidFill>
                  <a:schemeClr val="bg1"/>
                </a:solidFill>
              </a:rPr>
              <a:t>provedbe poduzetničkih projekata</a:t>
            </a:r>
            <a:r>
              <a:rPr lang="en-US" sz="5000" dirty="0">
                <a:solidFill>
                  <a:schemeClr val="bg1"/>
                </a:solidFill>
              </a:rPr>
              <a:t>”</a:t>
            </a:r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4C21EA1E-DBB2-2097-E05C-E575261902E9}"/>
              </a:ext>
            </a:extLst>
          </p:cNvPr>
          <p:cNvSpPr txBox="1">
            <a:spLocks/>
          </p:cNvSpPr>
          <p:nvPr/>
        </p:nvSpPr>
        <p:spPr>
          <a:xfrm>
            <a:off x="1066800" y="4200606"/>
            <a:ext cx="9966960" cy="89343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hr-HR" sz="4800" b="1" dirty="0">
                <a:solidFill>
                  <a:schemeClr val="bg1"/>
                </a:solidFill>
              </a:rPr>
              <a:t>Kristian Korunić</a:t>
            </a:r>
            <a:r>
              <a:rPr lang="hr-HR" sz="4800" dirty="0">
                <a:solidFill>
                  <a:schemeClr val="bg1"/>
                </a:solidFill>
              </a:rPr>
              <a:t>, </a:t>
            </a:r>
            <a:endParaRPr lang="en-US" sz="4800" dirty="0">
              <a:solidFill>
                <a:schemeClr val="bg1"/>
              </a:solidFill>
            </a:endParaRPr>
          </a:p>
          <a:p>
            <a:pPr algn="ctr"/>
            <a:r>
              <a:rPr lang="hr-HR" sz="3600" dirty="0">
                <a:solidFill>
                  <a:schemeClr val="bg1"/>
                </a:solidFill>
              </a:rPr>
              <a:t>dopredsjednik HUP EUPRO</a:t>
            </a:r>
            <a:endParaRPr lang="en-US" sz="3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5999320"/>
      </p:ext>
    </p:extLst>
  </p:cSld>
  <p:clrMapOvr>
    <a:masterClrMapping/>
  </p:clrMapOvr>
</p:sld>
</file>

<file path=ppt/theme/theme1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rilagođeno 5">
      <a:majorFont>
        <a:latin typeface="Inter Bold"/>
        <a:ea typeface=""/>
        <a:cs typeface=""/>
      </a:majorFont>
      <a:minorFont>
        <a:latin typeface="Inter Medium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727</TotalTime>
  <Words>2115</Words>
  <Application>Microsoft Office PowerPoint</Application>
  <PresentationFormat>Widescreen</PresentationFormat>
  <Paragraphs>377</Paragraphs>
  <Slides>33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41" baseType="lpstr">
      <vt:lpstr>Arial</vt:lpstr>
      <vt:lpstr>Calibri</vt:lpstr>
      <vt:lpstr>Dubai</vt:lpstr>
      <vt:lpstr>Inter Bold</vt:lpstr>
      <vt:lpstr>Inter Medium</vt:lpstr>
      <vt:lpstr>vladarhserif_regregular</vt:lpstr>
      <vt:lpstr>Wingdings</vt:lpstr>
      <vt:lpstr>Tema sustava 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   ODGOVORNOST –   TRANSPARENTNOST –   KOMUNIKACIJA  HVALA Natalia Zielinska, predsjednica HUP-Udruge profesionalaca za  fondove EU  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   ODGOVORNOST –   TRANSPARENTNOST –   KOMUNIKACIJA  HVALA Kristian Korunić,  dopredsjednik HUP EUPRO 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   ODGOVORNOST –   TRANSPARENTNOST –   KOMUNIKACIJA  HVALA Robert Stojković,  energetski certifikator, SPECULUM d.o.o.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prezentacija</dc:title>
  <dc:creator>Branko Skendžić</dc:creator>
  <cp:lastModifiedBy>Robert Stojkovic</cp:lastModifiedBy>
  <cp:revision>37</cp:revision>
  <dcterms:created xsi:type="dcterms:W3CDTF">2023-05-02T13:44:31Z</dcterms:created>
  <dcterms:modified xsi:type="dcterms:W3CDTF">2023-05-09T04:32:29Z</dcterms:modified>
</cp:coreProperties>
</file>